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Default Extension="tiff" ContentType="image/tiff"/>
  <Override PartName="/ppt/notesSlides/notesSlide8.xml" ContentType="application/vnd.openxmlformats-officedocument.presentationml.notesSlide+xml"/>
  <Override PartName="/ppt/notesSlides/notesSlide11.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1"/>
  </p:sldMasterIdLst>
  <p:notesMasterIdLst>
    <p:notesMasterId r:id="rId35"/>
  </p:notesMasterIdLst>
  <p:handoutMasterIdLst>
    <p:handoutMasterId r:id="rId36"/>
  </p:handoutMasterIdLst>
  <p:sldIdLst>
    <p:sldId id="256" r:id="rId2"/>
    <p:sldId id="364" r:id="rId3"/>
    <p:sldId id="497" r:id="rId4"/>
    <p:sldId id="503" r:id="rId5"/>
    <p:sldId id="474" r:id="rId6"/>
    <p:sldId id="498" r:id="rId7"/>
    <p:sldId id="477" r:id="rId8"/>
    <p:sldId id="511" r:id="rId9"/>
    <p:sldId id="476" r:id="rId10"/>
    <p:sldId id="475" r:id="rId11"/>
    <p:sldId id="478" r:id="rId12"/>
    <p:sldId id="479" r:id="rId13"/>
    <p:sldId id="510" r:id="rId14"/>
    <p:sldId id="482" r:id="rId15"/>
    <p:sldId id="483" r:id="rId16"/>
    <p:sldId id="513" r:id="rId17"/>
    <p:sldId id="485" r:id="rId18"/>
    <p:sldId id="484" r:id="rId19"/>
    <p:sldId id="487" r:id="rId20"/>
    <p:sldId id="488" r:id="rId21"/>
    <p:sldId id="514" r:id="rId22"/>
    <p:sldId id="489" r:id="rId23"/>
    <p:sldId id="491" r:id="rId24"/>
    <p:sldId id="492" r:id="rId25"/>
    <p:sldId id="490" r:id="rId26"/>
    <p:sldId id="504" r:id="rId27"/>
    <p:sldId id="505" r:id="rId28"/>
    <p:sldId id="506" r:id="rId29"/>
    <p:sldId id="508" r:id="rId30"/>
    <p:sldId id="509" r:id="rId31"/>
    <p:sldId id="495" r:id="rId32"/>
    <p:sldId id="496" r:id="rId33"/>
    <p:sldId id="449" r:id="rId34"/>
  </p:sldIdLst>
  <p:sldSz cx="9144000" cy="6858000" type="screen4x3"/>
  <p:notesSz cx="6759575" cy="9867900"/>
  <p:embeddedFontLst>
    <p:embeddedFont>
      <p:font typeface="SimSun" pitchFamily="2" charset="-122"/>
      <p:regular r:id="rId37"/>
    </p:embeddedFont>
    <p:embeddedFont>
      <p:font typeface="Calibri" pitchFamily="34" charset="0"/>
      <p:regular r:id="rId38"/>
      <p:bold r:id="rId39"/>
      <p:italic r:id="rId40"/>
      <p:boldItalic r:id="rId41"/>
    </p:embeddedFont>
  </p:embeddedFontLst>
  <p:defaultTextStyle>
    <a:defPPr>
      <a:defRPr lang="en-US"/>
    </a:defPPr>
    <a:lvl1pPr algn="ctr" rtl="0" fontAlgn="base">
      <a:spcBef>
        <a:spcPct val="0"/>
      </a:spcBef>
      <a:spcAft>
        <a:spcPct val="0"/>
      </a:spcAft>
      <a:defRPr sz="1600" kern="1200">
        <a:solidFill>
          <a:schemeClr val="tx1"/>
        </a:solidFill>
        <a:latin typeface="Times New Roman" pitchFamily="18" charset="0"/>
        <a:ea typeface="+mn-ea"/>
        <a:cs typeface="+mn-cs"/>
      </a:defRPr>
    </a:lvl1pPr>
    <a:lvl2pPr marL="457200" algn="ctr" rtl="0" fontAlgn="base">
      <a:spcBef>
        <a:spcPct val="0"/>
      </a:spcBef>
      <a:spcAft>
        <a:spcPct val="0"/>
      </a:spcAft>
      <a:defRPr sz="1600" kern="1200">
        <a:solidFill>
          <a:schemeClr val="tx1"/>
        </a:solidFill>
        <a:latin typeface="Times New Roman" pitchFamily="18" charset="0"/>
        <a:ea typeface="+mn-ea"/>
        <a:cs typeface="+mn-cs"/>
      </a:defRPr>
    </a:lvl2pPr>
    <a:lvl3pPr marL="914400" algn="ctr" rtl="0" fontAlgn="base">
      <a:spcBef>
        <a:spcPct val="0"/>
      </a:spcBef>
      <a:spcAft>
        <a:spcPct val="0"/>
      </a:spcAft>
      <a:defRPr sz="1600" kern="1200">
        <a:solidFill>
          <a:schemeClr val="tx1"/>
        </a:solidFill>
        <a:latin typeface="Times New Roman" pitchFamily="18" charset="0"/>
        <a:ea typeface="+mn-ea"/>
        <a:cs typeface="+mn-cs"/>
      </a:defRPr>
    </a:lvl3pPr>
    <a:lvl4pPr marL="1371600" algn="ctr" rtl="0" fontAlgn="base">
      <a:spcBef>
        <a:spcPct val="0"/>
      </a:spcBef>
      <a:spcAft>
        <a:spcPct val="0"/>
      </a:spcAft>
      <a:defRPr sz="1600" kern="1200">
        <a:solidFill>
          <a:schemeClr val="tx1"/>
        </a:solidFill>
        <a:latin typeface="Times New Roman" pitchFamily="18" charset="0"/>
        <a:ea typeface="+mn-ea"/>
        <a:cs typeface="+mn-cs"/>
      </a:defRPr>
    </a:lvl4pPr>
    <a:lvl5pPr marL="1828800" algn="ctr" rtl="0" fontAlgn="base">
      <a:spcBef>
        <a:spcPct val="0"/>
      </a:spcBef>
      <a:spcAft>
        <a:spcPct val="0"/>
      </a:spcAft>
      <a:defRPr sz="1600" kern="1200">
        <a:solidFill>
          <a:schemeClr val="tx1"/>
        </a:solidFill>
        <a:latin typeface="Times New Roman" pitchFamily="18" charset="0"/>
        <a:ea typeface="+mn-ea"/>
        <a:cs typeface="+mn-cs"/>
      </a:defRPr>
    </a:lvl5pPr>
    <a:lvl6pPr marL="2286000" algn="l" defTabSz="914400" rtl="0" eaLnBrk="1" latinLnBrk="0" hangingPunct="1">
      <a:defRPr sz="1600" kern="1200">
        <a:solidFill>
          <a:schemeClr val="tx1"/>
        </a:solidFill>
        <a:latin typeface="Times New Roman" pitchFamily="18" charset="0"/>
        <a:ea typeface="+mn-ea"/>
        <a:cs typeface="+mn-cs"/>
      </a:defRPr>
    </a:lvl6pPr>
    <a:lvl7pPr marL="2743200" algn="l" defTabSz="914400" rtl="0" eaLnBrk="1" latinLnBrk="0" hangingPunct="1">
      <a:defRPr sz="1600" kern="1200">
        <a:solidFill>
          <a:schemeClr val="tx1"/>
        </a:solidFill>
        <a:latin typeface="Times New Roman" pitchFamily="18" charset="0"/>
        <a:ea typeface="+mn-ea"/>
        <a:cs typeface="+mn-cs"/>
      </a:defRPr>
    </a:lvl7pPr>
    <a:lvl8pPr marL="3200400" algn="l" defTabSz="914400" rtl="0" eaLnBrk="1" latinLnBrk="0" hangingPunct="1">
      <a:defRPr sz="1600" kern="1200">
        <a:solidFill>
          <a:schemeClr val="tx1"/>
        </a:solidFill>
        <a:latin typeface="Times New Roman" pitchFamily="18" charset="0"/>
        <a:ea typeface="+mn-ea"/>
        <a:cs typeface="+mn-cs"/>
      </a:defRPr>
    </a:lvl8pPr>
    <a:lvl9pPr marL="3657600" algn="l" defTabSz="914400" rtl="0" eaLnBrk="1" latinLnBrk="0" hangingPunct="1">
      <a:defRPr sz="16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FFCC"/>
    <a:srgbClr val="CCECFF"/>
    <a:srgbClr val="CCCCFF"/>
    <a:srgbClr val="6DFF6D"/>
    <a:srgbClr val="11FF11"/>
    <a:srgbClr val="99FF66"/>
    <a:srgbClr val="66FFFF"/>
    <a:srgbClr val="FFCCFF"/>
    <a:srgbClr val="FFCC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48" autoAdjust="0"/>
    <p:restoredTop sz="75264" autoAdjust="0"/>
  </p:normalViewPr>
  <p:slideViewPr>
    <p:cSldViewPr snapToObjects="1" showGuides="1">
      <p:cViewPr varScale="1">
        <p:scale>
          <a:sx n="65" d="100"/>
          <a:sy n="65" d="100"/>
        </p:scale>
        <p:origin x="-108" y="-474"/>
      </p:cViewPr>
      <p:guideLst>
        <p:guide orient="horz" pos="1797"/>
        <p:guide pos="1565"/>
      </p:guideLst>
    </p:cSldViewPr>
  </p:slideViewPr>
  <p:outlineViewPr>
    <p:cViewPr>
      <p:scale>
        <a:sx n="25" d="100"/>
        <a:sy n="25"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showGuides="1">
      <p:cViewPr varScale="1">
        <p:scale>
          <a:sx n="77" d="100"/>
          <a:sy n="77" d="100"/>
        </p:scale>
        <p:origin x="-2118" y="-96"/>
      </p:cViewPr>
      <p:guideLst>
        <p:guide orient="horz" pos="3108"/>
        <p:guide pos="2129"/>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image" Target="../media/image16.wmf"/><Relationship Id="rId1" Type="http://schemas.openxmlformats.org/officeDocument/2006/relationships/image" Target="../media/image15.wmf"/><Relationship Id="rId4" Type="http://schemas.openxmlformats.org/officeDocument/2006/relationships/image" Target="../media/image18.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6.wmf"/><Relationship Id="rId5" Type="http://schemas.openxmlformats.org/officeDocument/2006/relationships/image" Target="../media/image15.wmf"/><Relationship Id="rId4" Type="http://schemas.openxmlformats.org/officeDocument/2006/relationships/image" Target="../media/image2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0" y="0"/>
            <a:ext cx="2928938"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21507" name="Rectangle 3"/>
          <p:cNvSpPr>
            <a:spLocks noGrp="1" noChangeArrowheads="1"/>
          </p:cNvSpPr>
          <p:nvPr>
            <p:ph type="dt" sz="quarter" idx="1"/>
          </p:nvPr>
        </p:nvSpPr>
        <p:spPr bwMode="auto">
          <a:xfrm>
            <a:off x="3830638" y="0"/>
            <a:ext cx="292893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21508" name="Rectangle 4"/>
          <p:cNvSpPr>
            <a:spLocks noGrp="1" noChangeArrowheads="1"/>
          </p:cNvSpPr>
          <p:nvPr>
            <p:ph type="ftr" sz="quarter" idx="2"/>
          </p:nvPr>
        </p:nvSpPr>
        <p:spPr bwMode="auto">
          <a:xfrm>
            <a:off x="0" y="9374188"/>
            <a:ext cx="2928938"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21509" name="Rectangle 5"/>
          <p:cNvSpPr>
            <a:spLocks noGrp="1" noChangeArrowheads="1"/>
          </p:cNvSpPr>
          <p:nvPr>
            <p:ph type="sldNum" sz="quarter" idx="3"/>
          </p:nvPr>
        </p:nvSpPr>
        <p:spPr bwMode="auto">
          <a:xfrm>
            <a:off x="3830638" y="9374188"/>
            <a:ext cx="2928937"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425E3C7A-9947-4302-B203-0F2272300DDD}"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28938"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vl1pPr>
          </a:lstStyle>
          <a:p>
            <a:pPr>
              <a:defRPr/>
            </a:pPr>
            <a:endParaRPr lang="en-US"/>
          </a:p>
        </p:txBody>
      </p:sp>
      <p:sp>
        <p:nvSpPr>
          <p:cNvPr id="23555" name="Rectangle 3"/>
          <p:cNvSpPr>
            <a:spLocks noGrp="1" noChangeArrowheads="1"/>
          </p:cNvSpPr>
          <p:nvPr>
            <p:ph type="dt" idx="1"/>
          </p:nvPr>
        </p:nvSpPr>
        <p:spPr bwMode="auto">
          <a:xfrm>
            <a:off x="3830638" y="0"/>
            <a:ext cx="2928937"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n-US"/>
          </a:p>
        </p:txBody>
      </p:sp>
      <p:sp>
        <p:nvSpPr>
          <p:cNvPr id="32772" name="Rectangle 4"/>
          <p:cNvSpPr>
            <a:spLocks noGrp="1" noRot="1" noChangeAspect="1" noChangeArrowheads="1" noTextEdit="1"/>
          </p:cNvSpPr>
          <p:nvPr>
            <p:ph type="sldImg" idx="2"/>
          </p:nvPr>
        </p:nvSpPr>
        <p:spPr bwMode="auto">
          <a:xfrm>
            <a:off x="912813" y="739775"/>
            <a:ext cx="4933950" cy="3700463"/>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901700" y="4687888"/>
            <a:ext cx="4956175" cy="444023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3558" name="Rectangle 6"/>
          <p:cNvSpPr>
            <a:spLocks noGrp="1" noChangeArrowheads="1"/>
          </p:cNvSpPr>
          <p:nvPr>
            <p:ph type="ftr" sz="quarter" idx="4"/>
          </p:nvPr>
        </p:nvSpPr>
        <p:spPr bwMode="auto">
          <a:xfrm>
            <a:off x="0" y="9374188"/>
            <a:ext cx="2928938"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vl1pPr>
          </a:lstStyle>
          <a:p>
            <a:pPr>
              <a:defRPr/>
            </a:pPr>
            <a:endParaRPr lang="en-US"/>
          </a:p>
        </p:txBody>
      </p:sp>
      <p:sp>
        <p:nvSpPr>
          <p:cNvPr id="23559" name="Rectangle 7"/>
          <p:cNvSpPr>
            <a:spLocks noGrp="1" noChangeArrowheads="1"/>
          </p:cNvSpPr>
          <p:nvPr>
            <p:ph type="sldNum" sz="quarter" idx="5"/>
          </p:nvPr>
        </p:nvSpPr>
        <p:spPr bwMode="auto">
          <a:xfrm>
            <a:off x="3830638" y="9374188"/>
            <a:ext cx="2928937" cy="49371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1F85A1C0-75AF-41DF-8CD3-0BE40A8883BF}"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Образ слайда 1"/>
          <p:cNvSpPr>
            <a:spLocks noGrp="1" noRot="1" noChangeAspect="1" noTextEdit="1"/>
          </p:cNvSpPr>
          <p:nvPr>
            <p:ph type="sldImg"/>
          </p:nvPr>
        </p:nvSpPr>
        <p:spPr>
          <a:ln/>
        </p:spPr>
      </p:sp>
      <p:sp>
        <p:nvSpPr>
          <p:cNvPr id="33795" name="Заметки 2"/>
          <p:cNvSpPr>
            <a:spLocks noGrp="1"/>
          </p:cNvSpPr>
          <p:nvPr>
            <p:ph type="body" idx="1"/>
          </p:nvPr>
        </p:nvSpPr>
        <p:spPr>
          <a:noFill/>
          <a:ln/>
        </p:spPr>
        <p:txBody>
          <a:bodyPr/>
          <a:lstStyle/>
          <a:p>
            <a:r>
              <a:rPr lang="en-US" sz="1200" kern="1200" dirty="0" smtClean="0">
                <a:solidFill>
                  <a:schemeClr val="tx1"/>
                </a:solidFill>
                <a:latin typeface="Times New Roman" pitchFamily="18" charset="0"/>
                <a:ea typeface="+mn-ea"/>
                <a:cs typeface="+mn-cs"/>
              </a:rPr>
              <a:t>Dear colleagues my presentation is devoted to the numerical simulation of train dynamics in real time and the practical application of such simulation ­– train simulator.</a:t>
            </a:r>
            <a:endParaRPr lang="ru-RU" dirty="0" smtClean="0"/>
          </a:p>
        </p:txBody>
      </p:sp>
      <p:sp>
        <p:nvSpPr>
          <p:cNvPr id="33796" name="Номер слайда 3"/>
          <p:cNvSpPr>
            <a:spLocks noGrp="1"/>
          </p:cNvSpPr>
          <p:nvPr>
            <p:ph type="sldNum" sz="quarter" idx="5"/>
          </p:nvPr>
        </p:nvSpPr>
        <p:spPr>
          <a:noFill/>
        </p:spPr>
        <p:txBody>
          <a:bodyPr/>
          <a:lstStyle/>
          <a:p>
            <a:fld id="{E13F1298-8488-4F1B-9608-E99EAEE65AA1}"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In case of the equipment of the train simulator is to be installed on a 6 </a:t>
            </a:r>
            <a:r>
              <a:rPr lang="en-US" sz="1200" kern="1200" dirty="0" err="1" smtClean="0">
                <a:solidFill>
                  <a:schemeClr val="tx1"/>
                </a:solidFill>
                <a:latin typeface="Times New Roman" pitchFamily="18" charset="0"/>
                <a:ea typeface="+mn-ea"/>
                <a:cs typeface="+mn-cs"/>
              </a:rPr>
              <a:t>d.o.f</a:t>
            </a:r>
            <a:r>
              <a:rPr lang="en-US" sz="1200" kern="1200" dirty="0" smtClean="0">
                <a:solidFill>
                  <a:schemeClr val="tx1"/>
                </a:solidFill>
                <a:latin typeface="Times New Roman" pitchFamily="18" charset="0"/>
                <a:ea typeface="+mn-ea"/>
                <a:cs typeface="+mn-cs"/>
              </a:rPr>
              <a:t>. motion platform to model the dynamic influence on the driver in a locomotive cab, the spatial dynamics of the locomotive must be simulated to obtain all kinematic characteristics of the driver’s cab. It considerably complicates the train model since it leads to the necessity of using the three-dimensional multibody model of the locomotive with modeling the railway suspension, solving the wheel-rail contact problem, taking into account railway track irregularities and so on. In UM, this problem was solved by including the three-dimensional locomotive model in the simplified train model</a:t>
            </a:r>
            <a:endParaRPr lang="ru-RU" sz="1200" kern="1200" dirty="0" smtClean="0">
              <a:solidFill>
                <a:schemeClr val="tx1"/>
              </a:solidFill>
              <a:latin typeface="Times New Roman" pitchFamily="18" charset="0"/>
              <a:ea typeface="+mn-ea"/>
              <a:cs typeface="+mn-cs"/>
            </a:endParaRPr>
          </a:p>
          <a:p>
            <a:pPr>
              <a:defRPr/>
            </a:pPr>
            <a:endParaRPr lang="ru-RU" dirty="0"/>
          </a:p>
        </p:txBody>
      </p:sp>
      <p:sp>
        <p:nvSpPr>
          <p:cNvPr id="40964" name="Номер слайда 3"/>
          <p:cNvSpPr>
            <a:spLocks noGrp="1"/>
          </p:cNvSpPr>
          <p:nvPr>
            <p:ph type="sldNum" sz="quarter" idx="5"/>
          </p:nvPr>
        </p:nvSpPr>
        <p:spPr>
          <a:noFill/>
        </p:spPr>
        <p:txBody>
          <a:bodyPr/>
          <a:lstStyle/>
          <a:p>
            <a:fld id="{F8DC9190-86BB-47C1-95DA-A4C4577B3967}"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Real train can be equipped with several locomotives.  Cabin prototype corresponds to only one of them. Therefore 3D model is used only for simulation of motion of student’s vehicle, all other are presented with simplified 1D models. Traction motors and electrical dynamic brake systems are modeled both for 3D and 1D models by using traction and braking performances which are the dependences of forces on vehicle speed for every throttle position and dynamic brake position.</a:t>
            </a:r>
            <a:endParaRPr lang="ru-RU" sz="1200" kern="1200" dirty="0" smtClean="0">
              <a:solidFill>
                <a:schemeClr val="tx1"/>
              </a:solidFill>
              <a:latin typeface="Times New Roman" pitchFamily="18" charset="0"/>
              <a:ea typeface="+mn-ea"/>
              <a:cs typeface="+mn-cs"/>
            </a:endParaRPr>
          </a:p>
          <a:p>
            <a:pPr>
              <a:defRPr/>
            </a:pPr>
            <a:endParaRPr lang="en-US" dirty="0" smtClean="0"/>
          </a:p>
        </p:txBody>
      </p:sp>
      <p:sp>
        <p:nvSpPr>
          <p:cNvPr id="41988" name="Номер слайда 3"/>
          <p:cNvSpPr>
            <a:spLocks noGrp="1"/>
          </p:cNvSpPr>
          <p:nvPr>
            <p:ph type="sldNum" sz="quarter" idx="5"/>
          </p:nvPr>
        </p:nvSpPr>
        <p:spPr>
          <a:noFill/>
        </p:spPr>
        <p:txBody>
          <a:bodyPr/>
          <a:lstStyle/>
          <a:p>
            <a:fld id="{7F75D1B5-87E2-4029-8338-B32166AB83F0}" type="slidenum">
              <a:rPr lang="en-US" smtClean="0"/>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r>
              <a:rPr lang="en-US" sz="1200" kern="1200" dirty="0" smtClean="0">
                <a:solidFill>
                  <a:schemeClr val="tx1"/>
                </a:solidFill>
                <a:latin typeface="Times New Roman" pitchFamily="18" charset="0"/>
                <a:ea typeface="+mn-ea"/>
                <a:cs typeface="+mn-cs"/>
              </a:rPr>
              <a:t>The most part of trains is equipped with a pneumatic braking system. The pneumatic brake is a complex system which includes brake pipe with many different components such as driver’s brake valve, control valves, compressors, brake cylinders, auxiliary reservoirs and others. To create the complete model of the pneumatic braking system which correctly responds to driver’s operations, all these components must be simulated. </a:t>
            </a:r>
            <a:endParaRPr lang="ru-RU"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Here you can see the diagram of basic pneumatic brake equipment. The compressor provides the brake system with compressed air stored in main reservoirs. During charging process the compressed air flows from the main reservoirs through the driver’s brake valve located inside the locomotive to the brake pipe which runs along the train length. The control valve mounted on every vehicle detects the pressure increasing and opens a channel through which the air from the brake pipe flows to the auxiliary reservoirs as well as connects the brake cylinder to atmosphere.</a:t>
            </a:r>
            <a:endParaRPr lang="ru-RU"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When a driver sets the driver’s brake valve to the braking position, it opens a connection between the brake pipe and atmosphere therefore the air pressure in the brake pipe drops. The control valve closes the connection between the brake cylinder and atmosphere and communicates the cylinder with the auxiliary reservoir. The air from the auxiliary reservoir fills the cylinder. The piston installed inside the brake cylinder moves and applies the brake pads to the wheels by means of rigging.</a:t>
            </a:r>
            <a:endParaRPr lang="ru-RU" dirty="0"/>
          </a:p>
        </p:txBody>
      </p:sp>
      <p:sp>
        <p:nvSpPr>
          <p:cNvPr id="43012" name="Номер слайда 3"/>
          <p:cNvSpPr>
            <a:spLocks noGrp="1"/>
          </p:cNvSpPr>
          <p:nvPr>
            <p:ph type="sldNum" sz="quarter" idx="5"/>
          </p:nvPr>
        </p:nvSpPr>
        <p:spPr>
          <a:noFill/>
        </p:spPr>
        <p:txBody>
          <a:bodyPr/>
          <a:lstStyle/>
          <a:p>
            <a:fld id="{BD40BAE0-29A9-48D7-AB70-501241ECB6C9}" type="slidenum">
              <a:rPr lang="en-US" smtClean="0"/>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735078E6-0FBE-4DC6-B5EE-1E5948B7E558}" type="slidenum">
              <a:rPr lang="en-US" smtClean="0"/>
              <a:pPr/>
              <a:t>13</a:t>
            </a:fld>
            <a:endParaRPr lang="en-US" smtClean="0"/>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The brake pipe is a circular pipe which runs along the train length. Unsteady air flows in the brake pipe can be modeled by one-dimensional gas equations of continuity and momentum, and the gas state equation. The process is supposed to be </a:t>
            </a:r>
            <a:r>
              <a:rPr lang="en-US" sz="1200" kern="1200" dirty="0" err="1" smtClean="0">
                <a:solidFill>
                  <a:schemeClr val="tx1"/>
                </a:solidFill>
                <a:latin typeface="Times New Roman" pitchFamily="18" charset="0"/>
                <a:ea typeface="+mn-ea"/>
                <a:cs typeface="+mn-cs"/>
              </a:rPr>
              <a:t>isothermic</a:t>
            </a:r>
            <a:r>
              <a:rPr lang="en-US" sz="1200" kern="1200" dirty="0" smtClean="0">
                <a:solidFill>
                  <a:schemeClr val="tx1"/>
                </a:solidFill>
                <a:latin typeface="Times New Roman" pitchFamily="18" charset="0"/>
                <a:ea typeface="+mn-ea"/>
                <a:cs typeface="+mn-cs"/>
              </a:rPr>
              <a:t>.</a:t>
            </a:r>
            <a:endParaRPr lang="ru-RU" sz="1200" kern="1200" dirty="0" smtClean="0">
              <a:solidFill>
                <a:schemeClr val="tx1"/>
              </a:solidFill>
              <a:latin typeface="Times New Roman" pitchFamily="18" charset="0"/>
              <a:ea typeface="+mn-ea"/>
              <a:cs typeface="+mn-cs"/>
            </a:endParaRPr>
          </a:p>
          <a:p>
            <a:pPr eaLnBrk="1" hangingPunct="1"/>
            <a:endParaRPr lang="ru-RU"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2BA11CB5-AE06-4FAC-8547-A6E29109EAB3}" type="slidenum">
              <a:rPr lang="en-US" smtClean="0"/>
              <a:pPr/>
              <a:t>14</a:t>
            </a:fld>
            <a:endParaRPr 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r>
              <a:rPr lang="en-US" sz="1200" kern="1200" dirty="0" smtClean="0">
                <a:solidFill>
                  <a:schemeClr val="tx1"/>
                </a:solidFill>
                <a:latin typeface="Times New Roman" pitchFamily="18" charset="0"/>
                <a:ea typeface="+mn-ea"/>
                <a:cs typeface="+mn-cs"/>
              </a:rPr>
              <a:t>The brake pipe is a circular pipe which runs along the train length. Unsteady air flows in the brake pipe can be modeled by one-dimensional gas equations of continuity and momentum, and the gas state equation. The process is supposed to be </a:t>
            </a:r>
            <a:r>
              <a:rPr lang="en-US" sz="1200" kern="1200" dirty="0" err="1" smtClean="0">
                <a:solidFill>
                  <a:schemeClr val="tx1"/>
                </a:solidFill>
                <a:latin typeface="Times New Roman" pitchFamily="18" charset="0"/>
                <a:ea typeface="+mn-ea"/>
                <a:cs typeface="+mn-cs"/>
              </a:rPr>
              <a:t>isothermic</a:t>
            </a:r>
            <a:r>
              <a:rPr lang="en-US" sz="1200" kern="1200" dirty="0" smtClean="0">
                <a:solidFill>
                  <a:schemeClr val="tx1"/>
                </a:solidFill>
                <a:latin typeface="Times New Roman" pitchFamily="18" charset="0"/>
                <a:ea typeface="+mn-ea"/>
                <a:cs typeface="+mn-cs"/>
              </a:rPr>
              <a:t>.</a:t>
            </a:r>
            <a:endParaRPr lang="ru-RU" sz="1200" kern="1200" dirty="0">
              <a:solidFill>
                <a:schemeClr val="tx1"/>
              </a:solidFill>
              <a:latin typeface="Times New Roman" pitchFamily="18" charset="0"/>
              <a:ea typeface="+mn-ea"/>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4C064895-02F1-4AEF-B968-88D4C6935330}" type="slidenum">
              <a:rPr lang="en-US" smtClean="0"/>
              <a:pPr/>
              <a:t>15</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r>
              <a:rPr lang="en-US" sz="1200" kern="1200" dirty="0" smtClean="0">
                <a:solidFill>
                  <a:schemeClr val="tx1"/>
                </a:solidFill>
                <a:latin typeface="Times New Roman" pitchFamily="18" charset="0"/>
                <a:ea typeface="+mn-ea"/>
                <a:cs typeface="+mn-cs"/>
              </a:rPr>
              <a:t>In this slide you can see finite-difference schemes for simulation of driver’s brake valve which is mounted on the first vehicle, for pinch cock on the last vehicles, and for vehicles.</a:t>
            </a:r>
            <a:r>
              <a:rPr lang="en-US" sz="1200" b="1" kern="1200" dirty="0" smtClean="0">
                <a:solidFill>
                  <a:schemeClr val="tx1"/>
                </a:solidFill>
                <a:latin typeface="Times New Roman" pitchFamily="18" charset="0"/>
                <a:ea typeface="+mn-ea"/>
                <a:cs typeface="+mn-cs"/>
              </a:rPr>
              <a:t> </a:t>
            </a:r>
            <a:r>
              <a:rPr lang="en-US" sz="1200" kern="1200" dirty="0" smtClean="0">
                <a:solidFill>
                  <a:schemeClr val="tx1"/>
                </a:solidFill>
                <a:latin typeface="Times New Roman" pitchFamily="18" charset="0"/>
                <a:ea typeface="+mn-ea"/>
                <a:cs typeface="+mn-cs"/>
              </a:rPr>
              <a:t>The brake components are modeled as volumes connected by means of valves and calibrated orifices.</a:t>
            </a:r>
            <a:endParaRPr lang="ru-RU"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3173967C-9C1D-4536-96EF-9E1427B6C871}" type="slidenum">
              <a:rPr lang="en-US" smtClean="0"/>
              <a:pPr/>
              <a:t>16</a:t>
            </a:fld>
            <a:endParaRPr 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r>
              <a:rPr lang="en-US" dirty="0" smtClean="0"/>
              <a:t> </a:t>
            </a:r>
            <a:r>
              <a:rPr lang="en-US" sz="1200" kern="1200" dirty="0" smtClean="0">
                <a:solidFill>
                  <a:schemeClr val="tx1"/>
                </a:solidFill>
                <a:latin typeface="Times New Roman" pitchFamily="18" charset="0"/>
                <a:ea typeface="+mn-ea"/>
                <a:cs typeface="+mn-cs"/>
              </a:rPr>
              <a:t>Here is the example of brake system simulation for train with 30 cars. The driver’s operations were as follows: at first – braking position, we see that the pressure in the brake pipe decreases while the brake cylinders pressure increases and train starts braking, after – the lap position – the brake pipe pressure is equalized along the full length and braking keeps constant, and the last one – release position – brake pipe pressure increases and the brakes are released and recharged.</a:t>
            </a:r>
            <a:endParaRPr lang="ru-RU"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Now, let’s consider the features of railroad model… </a:t>
            </a:r>
            <a:endParaRPr lang="ru-RU" sz="1200" kern="1200" dirty="0" smtClean="0">
              <a:solidFill>
                <a:schemeClr val="tx1"/>
              </a:solidFill>
              <a:latin typeface="Times New Roman" pitchFamily="18" charset="0"/>
              <a:ea typeface="+mn-ea"/>
              <a:cs typeface="+mn-cs"/>
            </a:endParaRPr>
          </a:p>
          <a:p>
            <a:pPr>
              <a:defRPr/>
            </a:pPr>
            <a:endParaRPr lang="ru-RU" dirty="0" smtClean="0"/>
          </a:p>
        </p:txBody>
      </p:sp>
      <p:sp>
        <p:nvSpPr>
          <p:cNvPr id="47108" name="Номер слайда 3"/>
          <p:cNvSpPr>
            <a:spLocks noGrp="1"/>
          </p:cNvSpPr>
          <p:nvPr>
            <p:ph type="sldNum" sz="quarter" idx="5"/>
          </p:nvPr>
        </p:nvSpPr>
        <p:spPr>
          <a:noFill/>
        </p:spPr>
        <p:txBody>
          <a:bodyPr/>
          <a:lstStyle/>
          <a:p>
            <a:fld id="{5D2321B5-8BD3-4951-A00D-D600CF419DF2}" type="slidenum">
              <a:rPr lang="en-US" smtClean="0"/>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r>
              <a:rPr lang="en-US" sz="1200" kern="1200" dirty="0" smtClean="0">
                <a:solidFill>
                  <a:schemeClr val="tx1"/>
                </a:solidFill>
                <a:latin typeface="Times New Roman" pitchFamily="18" charset="0"/>
                <a:ea typeface="+mn-ea"/>
                <a:cs typeface="+mn-cs"/>
              </a:rPr>
              <a:t>Railroad model must correspond to the real multi-line railroad. Model can include tangent and curved sections, as well as switches of various types. Switch states can be changed arbitrary during training session. </a:t>
            </a:r>
            <a:endParaRPr lang="ru-RU"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train can be placed in any place of the railroad at the moment of training start. It can move in forward or backward direction. Therefore it is impossible to prepare full track geometry description before simulation. </a:t>
            </a:r>
            <a:endParaRPr lang="ru-RU" dirty="0"/>
          </a:p>
        </p:txBody>
      </p:sp>
      <p:sp>
        <p:nvSpPr>
          <p:cNvPr id="48132" name="Номер слайда 3"/>
          <p:cNvSpPr>
            <a:spLocks noGrp="1"/>
          </p:cNvSpPr>
          <p:nvPr>
            <p:ph type="sldNum" sz="quarter" idx="5"/>
          </p:nvPr>
        </p:nvSpPr>
        <p:spPr>
          <a:noFill/>
        </p:spPr>
        <p:txBody>
          <a:bodyPr/>
          <a:lstStyle/>
          <a:p>
            <a:fld id="{1B1A761F-F7A7-4BE7-95FD-9C18C84B6BB7}" type="slidenum">
              <a:rPr lang="en-US" smtClean="0"/>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Образ слайда 1"/>
          <p:cNvSpPr>
            <a:spLocks noGrp="1" noRot="1" noChangeAspect="1" noTextEdit="1"/>
          </p:cNvSpPr>
          <p:nvPr>
            <p:ph type="sldImg"/>
          </p:nvPr>
        </p:nvSpPr>
        <p:spPr>
          <a:ln/>
        </p:spPr>
      </p:sp>
      <p:sp>
        <p:nvSpPr>
          <p:cNvPr id="49155" name="Заметки 2"/>
          <p:cNvSpPr>
            <a:spLocks noGrp="1"/>
          </p:cNvSpPr>
          <p:nvPr>
            <p:ph type="body" idx="1"/>
          </p:nvPr>
        </p:nvSpPr>
        <p:spPr>
          <a:noFill/>
          <a:ln/>
        </p:spPr>
        <p:txBody>
          <a:bodyPr/>
          <a:lstStyle/>
          <a:p>
            <a:r>
              <a:rPr lang="en-US" sz="1200" kern="1200" dirty="0" smtClean="0">
                <a:solidFill>
                  <a:schemeClr val="tx1"/>
                </a:solidFill>
                <a:latin typeface="Times New Roman" pitchFamily="18" charset="0"/>
                <a:ea typeface="+mn-ea"/>
                <a:cs typeface="+mn-cs"/>
              </a:rPr>
              <a:t>To satisfy all these requirements the mosaic model of railroad can be used. Real railroad is modeled with a number of railroad elements: roads and switches of different types. Each of the elements can be presented with one or several rail sections – possible lines of motion through the element. Each of rail section contains standard description of the track, and data for coupling with neighboring railroad elements and positioning on the railroad.</a:t>
            </a:r>
            <a:endParaRPr lang="ru-RU" dirty="0" smtClean="0"/>
          </a:p>
        </p:txBody>
      </p:sp>
      <p:sp>
        <p:nvSpPr>
          <p:cNvPr id="49156" name="Номер слайда 3"/>
          <p:cNvSpPr>
            <a:spLocks noGrp="1"/>
          </p:cNvSpPr>
          <p:nvPr>
            <p:ph type="sldNum" sz="quarter" idx="5"/>
          </p:nvPr>
        </p:nvSpPr>
        <p:spPr>
          <a:noFill/>
        </p:spPr>
        <p:txBody>
          <a:bodyPr/>
          <a:lstStyle/>
          <a:p>
            <a:fld id="{DF596D1C-1DED-4EB5-B83D-5F6BF375DB52}" type="slidenum">
              <a:rPr lang="en-US" smtClean="0"/>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sz="1200" kern="1200" dirty="0" smtClean="0">
                <a:solidFill>
                  <a:schemeClr val="tx1"/>
                </a:solidFill>
                <a:latin typeface="Times New Roman" pitchFamily="18" charset="0"/>
                <a:ea typeface="+mn-ea"/>
                <a:cs typeface="+mn-cs"/>
              </a:rPr>
              <a:t>I will give a short introduction to the problem; talk about the concept of train simulator development; describe train and track numerical models we used for the simulation and give some comparisons of numerical results with experiments.</a:t>
            </a:r>
            <a:endParaRPr lang="ru-RU" dirty="0" smtClean="0"/>
          </a:p>
        </p:txBody>
      </p:sp>
      <p:sp>
        <p:nvSpPr>
          <p:cNvPr id="34820" name="Номер слайда 3"/>
          <p:cNvSpPr>
            <a:spLocks noGrp="1"/>
          </p:cNvSpPr>
          <p:nvPr>
            <p:ph type="sldNum" sz="quarter" idx="5"/>
          </p:nvPr>
        </p:nvSpPr>
        <p:spPr>
          <a:noFill/>
        </p:spPr>
        <p:txBody>
          <a:bodyPr/>
          <a:lstStyle/>
          <a:p>
            <a:fld id="{501BA367-30A4-4F28-AF06-27A19A38471C}"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Образ слайда 1"/>
          <p:cNvSpPr>
            <a:spLocks noGrp="1" noRot="1" noChangeAspect="1" noTextEdit="1"/>
          </p:cNvSpPr>
          <p:nvPr>
            <p:ph type="sldImg"/>
          </p:nvPr>
        </p:nvSpPr>
        <p:spPr>
          <a:ln/>
        </p:spPr>
      </p:sp>
      <p:sp>
        <p:nvSpPr>
          <p:cNvPr id="51203" name="Заметки 2"/>
          <p:cNvSpPr>
            <a:spLocks noGrp="1"/>
          </p:cNvSpPr>
          <p:nvPr>
            <p:ph type="body" idx="1"/>
          </p:nvPr>
        </p:nvSpPr>
        <p:spPr>
          <a:noFill/>
          <a:ln/>
        </p:spPr>
        <p:txBody>
          <a:bodyPr/>
          <a:lstStyle/>
          <a:p>
            <a:r>
              <a:rPr lang="en-US" sz="1200" kern="1200" dirty="0" smtClean="0">
                <a:solidFill>
                  <a:schemeClr val="tx1"/>
                </a:solidFill>
                <a:latin typeface="Times New Roman" pitchFamily="18" charset="0"/>
                <a:ea typeface="+mn-ea"/>
                <a:cs typeface="+mn-cs"/>
              </a:rPr>
              <a:t>Railroad elements are initialized one after another. A small illustration… We have three roads connected with B-switch. Train start motion from the start point of road 1 and moves to switch. If turnout is switched off corresponded section of switch is used, and then train goes to road 2. If turnout is switched on another section is used and then train goes to road 3.</a:t>
            </a:r>
            <a:endParaRPr lang="ru-RU" dirty="0" smtClean="0"/>
          </a:p>
        </p:txBody>
      </p:sp>
      <p:sp>
        <p:nvSpPr>
          <p:cNvPr id="51204" name="Номер слайда 3"/>
          <p:cNvSpPr>
            <a:spLocks noGrp="1"/>
          </p:cNvSpPr>
          <p:nvPr>
            <p:ph type="sldNum" sz="quarter" idx="5"/>
          </p:nvPr>
        </p:nvSpPr>
        <p:spPr>
          <a:noFill/>
        </p:spPr>
        <p:txBody>
          <a:bodyPr/>
          <a:lstStyle/>
          <a:p>
            <a:fld id="{6D8388DA-2338-4D38-AEFA-3840D171285C}"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Образ слайда 1"/>
          <p:cNvSpPr>
            <a:spLocks noGrp="1" noRot="1" noChangeAspect="1" noTextEdit="1"/>
          </p:cNvSpPr>
          <p:nvPr>
            <p:ph type="sldImg"/>
          </p:nvPr>
        </p:nvSpPr>
        <p:spPr>
          <a:ln/>
        </p:spPr>
      </p:sp>
      <p:sp>
        <p:nvSpPr>
          <p:cNvPr id="51203" name="Заметки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Here is the simulation example for the previous slide. Depending on the switch is on or off, the vehicle moves on different sections. At first the switch is on, after – is off.</a:t>
            </a:r>
            <a:endParaRPr lang="ru-RU" sz="1200" kern="1200" dirty="0" smtClean="0">
              <a:solidFill>
                <a:schemeClr val="tx1"/>
              </a:solidFill>
              <a:latin typeface="Times New Roman" pitchFamily="18" charset="0"/>
              <a:ea typeface="+mn-ea"/>
              <a:cs typeface="+mn-cs"/>
            </a:endParaRPr>
          </a:p>
          <a:p>
            <a:endParaRPr lang="ru-RU" dirty="0" smtClean="0"/>
          </a:p>
        </p:txBody>
      </p:sp>
      <p:sp>
        <p:nvSpPr>
          <p:cNvPr id="51204" name="Номер слайда 3"/>
          <p:cNvSpPr>
            <a:spLocks noGrp="1"/>
          </p:cNvSpPr>
          <p:nvPr>
            <p:ph type="sldNum" sz="quarter" idx="5"/>
          </p:nvPr>
        </p:nvSpPr>
        <p:spPr>
          <a:noFill/>
        </p:spPr>
        <p:txBody>
          <a:bodyPr/>
          <a:lstStyle/>
          <a:p>
            <a:fld id="{6D8388DA-2338-4D38-AEFA-3840D171285C}" type="slidenum">
              <a:rPr lang="en-US" smtClean="0"/>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sz="1200" kern="1200" dirty="0" smtClean="0">
                <a:solidFill>
                  <a:schemeClr val="tx1"/>
                </a:solidFill>
                <a:latin typeface="Times New Roman" pitchFamily="18" charset="0"/>
                <a:ea typeface="+mn-ea"/>
                <a:cs typeface="+mn-cs"/>
              </a:rPr>
              <a:t>The following approach is used for set of initial position of the train and initial parameters of its systems. First of all we initialize railroad model geometry – and don’t move train model. If train must move in backward direction railroad elements geometry and connection data are inversed. If it is necessary to place 3D locomotive on a non-tangent track section a moving in simulation is carried out during preprocessing. Then the initial parameters of train systems are set and training session is started.</a:t>
            </a:r>
            <a:endParaRPr lang="ru-RU" dirty="0"/>
          </a:p>
        </p:txBody>
      </p:sp>
      <p:sp>
        <p:nvSpPr>
          <p:cNvPr id="54276" name="Номер слайда 3"/>
          <p:cNvSpPr>
            <a:spLocks noGrp="1"/>
          </p:cNvSpPr>
          <p:nvPr>
            <p:ph type="sldNum" sz="quarter" idx="5"/>
          </p:nvPr>
        </p:nvSpPr>
        <p:spPr>
          <a:noFill/>
        </p:spPr>
        <p:txBody>
          <a:bodyPr/>
          <a:lstStyle/>
          <a:p>
            <a:fld id="{54028F26-737B-4CE0-8564-FD9C55DA55D1}" type="slidenum">
              <a:rPr lang="en-US" smtClean="0"/>
              <a:pPr/>
              <a:t>22</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endParaRPr lang="ru-RU" dirty="0"/>
          </a:p>
        </p:txBody>
      </p:sp>
      <p:sp>
        <p:nvSpPr>
          <p:cNvPr id="52228" name="Номер слайда 3"/>
          <p:cNvSpPr>
            <a:spLocks noGrp="1"/>
          </p:cNvSpPr>
          <p:nvPr>
            <p:ph type="sldNum" sz="quarter" idx="5"/>
          </p:nvPr>
        </p:nvSpPr>
        <p:spPr>
          <a:noFill/>
        </p:spPr>
        <p:txBody>
          <a:bodyPr/>
          <a:lstStyle/>
          <a:p>
            <a:fld id="{A0DBE043-D931-4C6E-8962-BC90ECC2F67E}" type="slidenum">
              <a:rPr lang="en-US" smtClean="0"/>
              <a:pPr/>
              <a:t>23</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endParaRPr lang="ru-RU" dirty="0"/>
          </a:p>
        </p:txBody>
      </p:sp>
      <p:sp>
        <p:nvSpPr>
          <p:cNvPr id="53252" name="Номер слайда 3"/>
          <p:cNvSpPr>
            <a:spLocks noGrp="1"/>
          </p:cNvSpPr>
          <p:nvPr>
            <p:ph type="sldNum" sz="quarter" idx="5"/>
          </p:nvPr>
        </p:nvSpPr>
        <p:spPr>
          <a:noFill/>
        </p:spPr>
        <p:txBody>
          <a:bodyPr/>
          <a:lstStyle/>
          <a:p>
            <a:fld id="{CE638832-1526-4329-B466-B336899A2738}" type="slidenum">
              <a:rPr lang="en-US" smtClean="0"/>
              <a:pPr/>
              <a:t>24</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sz="1200" kern="1200" dirty="0" smtClean="0">
                <a:solidFill>
                  <a:schemeClr val="tx1"/>
                </a:solidFill>
                <a:latin typeface="Times New Roman" pitchFamily="18" charset="0"/>
                <a:ea typeface="+mn-ea"/>
                <a:cs typeface="+mn-cs"/>
              </a:rPr>
              <a:t>And several words about numerical efficiency and some comparisons of numerical simulations with experiments.</a:t>
            </a:r>
            <a:endParaRPr lang="ru-RU" dirty="0" smtClean="0"/>
          </a:p>
        </p:txBody>
      </p:sp>
      <p:sp>
        <p:nvSpPr>
          <p:cNvPr id="55300" name="Номер слайда 3"/>
          <p:cNvSpPr>
            <a:spLocks noGrp="1"/>
          </p:cNvSpPr>
          <p:nvPr>
            <p:ph type="sldNum" sz="quarter" idx="5"/>
          </p:nvPr>
        </p:nvSpPr>
        <p:spPr>
          <a:noFill/>
        </p:spPr>
        <p:txBody>
          <a:bodyPr/>
          <a:lstStyle/>
          <a:p>
            <a:fld id="{3D6A29ED-0191-4DA6-ABA8-65BA8B8A7484}" type="slidenum">
              <a:rPr lang="en-US" smtClean="0"/>
              <a:pPr/>
              <a:t>25</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r>
              <a:rPr lang="en-US" sz="1200" kern="1200" dirty="0" smtClean="0">
                <a:solidFill>
                  <a:schemeClr val="tx1"/>
                </a:solidFill>
                <a:latin typeface="Times New Roman" pitchFamily="18" charset="0"/>
                <a:ea typeface="+mn-ea"/>
                <a:cs typeface="+mn-cs"/>
              </a:rPr>
              <a:t>Here you can see the results of tests of solver efficiency estimation. </a:t>
            </a:r>
            <a:endParaRPr lang="ru-RU"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The model of a train consisting of one locomotive, one hundred freight cars and one bank locomotive was simulated 2 times faster than real time in the emergency braking mode which is the most CPU time consuming mode. The model of a train consisting of one locomotive and 10 passenger cars was simulated 3 times faster than real time in the same mode. The simulation was made on a computer with quad-core 2.66 GHz CPU.</a:t>
            </a:r>
            <a:endParaRPr lang="ru-RU"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One of the ways to accelerate the simulation process is using parallel computations on multi-core processors. Such technique was realized in UM and was applied for train dynamics simulation. It allowed considerably speeding up the simulation process.</a:t>
            </a:r>
            <a:endParaRPr lang="ru-RU" sz="1200" kern="1200" dirty="0" smtClean="0">
              <a:solidFill>
                <a:schemeClr val="tx1"/>
              </a:solidFill>
              <a:latin typeface="Times New Roman" pitchFamily="18" charset="0"/>
              <a:ea typeface="+mn-ea"/>
              <a:cs typeface="+mn-cs"/>
            </a:endParaRPr>
          </a:p>
          <a:p>
            <a:pPr>
              <a:defRPr/>
            </a:pPr>
            <a:endParaRPr lang="ru-RU" dirty="0"/>
          </a:p>
        </p:txBody>
      </p:sp>
      <p:sp>
        <p:nvSpPr>
          <p:cNvPr id="57348" name="Номер слайда 3"/>
          <p:cNvSpPr>
            <a:spLocks noGrp="1"/>
          </p:cNvSpPr>
          <p:nvPr>
            <p:ph type="sldNum" sz="quarter" idx="5"/>
          </p:nvPr>
        </p:nvSpPr>
        <p:spPr>
          <a:noFill/>
        </p:spPr>
        <p:txBody>
          <a:bodyPr/>
          <a:lstStyle/>
          <a:p>
            <a:fld id="{4B4CC736-768C-41F2-9168-C8781E9C72FC}" type="slidenum">
              <a:rPr lang="en-US" smtClean="0"/>
              <a:pPr/>
              <a:t>26</a:t>
            </a:fld>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sz="1200" kern="1200" dirty="0" smtClean="0">
                <a:solidFill>
                  <a:schemeClr val="tx1"/>
                </a:solidFill>
                <a:latin typeface="Times New Roman" pitchFamily="18" charset="0"/>
                <a:ea typeface="+mn-ea"/>
                <a:cs typeface="+mn-cs"/>
              </a:rPr>
              <a:t>And some comparisons of simulation results with experiment. All results presented here were obtained for a locomotive with 10 passenger cars. That is the graph of train speed; green line is for experiment results, the black one – for numerical results. In the experiment the train moved in the following modes. The first 30 seconds is the equipment verification (no motion), after the train starts moving in traction mode, you can see that the speed increases, after dynamic brake is on (traction is off, the speed decreases), after pneumatic brake system is on (dynamic brake is off, the speed decreases faster), after pneumatic brake is off and traction again is on, and at last pneumatic brake is on and the train stops. As you can see, the experiment and simulation results for train speed match very good.</a:t>
            </a:r>
            <a:endParaRPr lang="ru-RU" dirty="0"/>
          </a:p>
        </p:txBody>
      </p:sp>
      <p:sp>
        <p:nvSpPr>
          <p:cNvPr id="57348" name="Номер слайда 3"/>
          <p:cNvSpPr>
            <a:spLocks noGrp="1"/>
          </p:cNvSpPr>
          <p:nvPr>
            <p:ph type="sldNum" sz="quarter" idx="5"/>
          </p:nvPr>
        </p:nvSpPr>
        <p:spPr>
          <a:noFill/>
        </p:spPr>
        <p:txBody>
          <a:bodyPr/>
          <a:lstStyle/>
          <a:p>
            <a:fld id="{4B4CC736-768C-41F2-9168-C8781E9C72FC}" type="slidenum">
              <a:rPr lang="en-US" smtClean="0"/>
              <a:pPr/>
              <a:t>27</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endParaRPr lang="ru-RU" dirty="0"/>
          </a:p>
        </p:txBody>
      </p:sp>
      <p:sp>
        <p:nvSpPr>
          <p:cNvPr id="57348" name="Номер слайда 3"/>
          <p:cNvSpPr>
            <a:spLocks noGrp="1"/>
          </p:cNvSpPr>
          <p:nvPr>
            <p:ph type="sldNum" sz="quarter" idx="5"/>
          </p:nvPr>
        </p:nvSpPr>
        <p:spPr>
          <a:noFill/>
        </p:spPr>
        <p:txBody>
          <a:bodyPr/>
          <a:lstStyle/>
          <a:p>
            <a:fld id="{4B4CC736-768C-41F2-9168-C8781E9C72FC}" type="slidenum">
              <a:rPr lang="en-US" smtClean="0"/>
              <a:pPr/>
              <a:t>28</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sz="1200" kern="1200" dirty="0" smtClean="0">
                <a:solidFill>
                  <a:schemeClr val="tx1"/>
                </a:solidFill>
                <a:latin typeface="Times New Roman" pitchFamily="18" charset="0"/>
                <a:ea typeface="+mn-ea"/>
                <a:cs typeface="+mn-cs"/>
              </a:rPr>
              <a:t>On the next slide the results brake cylinder pressure are presented. Matching is rather well again.</a:t>
            </a:r>
            <a:endParaRPr lang="ru-RU" dirty="0"/>
          </a:p>
        </p:txBody>
      </p:sp>
      <p:sp>
        <p:nvSpPr>
          <p:cNvPr id="57348" name="Номер слайда 3"/>
          <p:cNvSpPr>
            <a:spLocks noGrp="1"/>
          </p:cNvSpPr>
          <p:nvPr>
            <p:ph type="sldNum" sz="quarter" idx="5"/>
          </p:nvPr>
        </p:nvSpPr>
        <p:spPr>
          <a:noFill/>
        </p:spPr>
        <p:txBody>
          <a:bodyPr/>
          <a:lstStyle/>
          <a:p>
            <a:fld id="{4B4CC736-768C-41F2-9168-C8781E9C72FC}" type="slidenum">
              <a:rPr lang="en-US" smtClean="0"/>
              <a:pPr/>
              <a:t>29</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sz="1200" kern="1200" dirty="0" smtClean="0">
                <a:solidFill>
                  <a:schemeClr val="tx1"/>
                </a:solidFill>
                <a:latin typeface="Times New Roman" pitchFamily="18" charset="0"/>
                <a:ea typeface="+mn-ea"/>
                <a:cs typeface="+mn-cs"/>
              </a:rPr>
              <a:t>Numerical simulation of train motion is a complex problem which requires an application of different areas of mechanics: multibody system dynamics, contact mechanics, fluid dynamics and others to find the solution of adequate accuracy.</a:t>
            </a:r>
            <a:endParaRPr lang="ru-RU" dirty="0" smtClean="0"/>
          </a:p>
        </p:txBody>
      </p:sp>
      <p:sp>
        <p:nvSpPr>
          <p:cNvPr id="35844" name="Номер слайда 3"/>
          <p:cNvSpPr>
            <a:spLocks noGrp="1"/>
          </p:cNvSpPr>
          <p:nvPr>
            <p:ph type="sldNum" sz="quarter" idx="5"/>
          </p:nvPr>
        </p:nvSpPr>
        <p:spPr>
          <a:noFill/>
        </p:spPr>
        <p:txBody>
          <a:bodyPr/>
          <a:lstStyle/>
          <a:p>
            <a:fld id="{F63FC90D-A80A-4C9B-86ED-5B6CCD20EA34}" type="slidenum">
              <a:rPr lang="en-US" smtClean="0"/>
              <a:pPr/>
              <a:t>3</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sz="1200" kern="1200" dirty="0" smtClean="0">
                <a:solidFill>
                  <a:schemeClr val="tx1"/>
                </a:solidFill>
                <a:latin typeface="Times New Roman" pitchFamily="18" charset="0"/>
                <a:ea typeface="+mn-ea"/>
                <a:cs typeface="+mn-cs"/>
              </a:rPr>
              <a:t>And the last comparison for longitudinal forces. Not so good as it was earlier, but nevertheless results are close.</a:t>
            </a:r>
            <a:endParaRPr lang="ru-RU" dirty="0"/>
          </a:p>
        </p:txBody>
      </p:sp>
      <p:sp>
        <p:nvSpPr>
          <p:cNvPr id="57348" name="Номер слайда 3"/>
          <p:cNvSpPr>
            <a:spLocks noGrp="1"/>
          </p:cNvSpPr>
          <p:nvPr>
            <p:ph type="sldNum" sz="quarter" idx="5"/>
          </p:nvPr>
        </p:nvSpPr>
        <p:spPr>
          <a:noFill/>
        </p:spPr>
        <p:txBody>
          <a:bodyPr/>
          <a:lstStyle/>
          <a:p>
            <a:fld id="{4B4CC736-768C-41F2-9168-C8781E9C72FC}" type="slidenum">
              <a:rPr lang="en-US" smtClean="0"/>
              <a:pPr/>
              <a:t>30</a:t>
            </a:fld>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endParaRPr lang="ru-RU" dirty="0" smtClean="0"/>
          </a:p>
        </p:txBody>
      </p:sp>
      <p:sp>
        <p:nvSpPr>
          <p:cNvPr id="58372" name="Номер слайда 3"/>
          <p:cNvSpPr>
            <a:spLocks noGrp="1"/>
          </p:cNvSpPr>
          <p:nvPr>
            <p:ph type="sldNum" sz="quarter" idx="5"/>
          </p:nvPr>
        </p:nvSpPr>
        <p:spPr>
          <a:noFill/>
        </p:spPr>
        <p:txBody>
          <a:bodyPr/>
          <a:lstStyle/>
          <a:p>
            <a:fld id="{C53B7A74-F0C1-45EF-AA67-A1D28E167C19}" type="slidenum">
              <a:rPr lang="en-US" smtClean="0"/>
              <a:pPr/>
              <a:t>31</a:t>
            </a:fld>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sz="1200" kern="1200" dirty="0" smtClean="0">
                <a:solidFill>
                  <a:schemeClr val="tx1"/>
                </a:solidFill>
                <a:latin typeface="Times New Roman" pitchFamily="18" charset="0"/>
                <a:ea typeface="+mn-ea"/>
                <a:cs typeface="+mn-cs"/>
              </a:rPr>
              <a:t>As a conclusion I’d like to tell that train simulator creation is a very interesting application train dynamics and we continue our work on this field. </a:t>
            </a:r>
            <a:endParaRPr lang="ru-RU" dirty="0"/>
          </a:p>
        </p:txBody>
      </p:sp>
      <p:sp>
        <p:nvSpPr>
          <p:cNvPr id="59396" name="Номер слайда 3"/>
          <p:cNvSpPr>
            <a:spLocks noGrp="1"/>
          </p:cNvSpPr>
          <p:nvPr>
            <p:ph type="sldNum" sz="quarter" idx="5"/>
          </p:nvPr>
        </p:nvSpPr>
        <p:spPr>
          <a:noFill/>
        </p:spPr>
        <p:txBody>
          <a:bodyPr/>
          <a:lstStyle/>
          <a:p>
            <a:fld id="{A9F436B8-9A4F-46AC-943E-196879D0C4F6}" type="slidenum">
              <a:rPr lang="en-US" smtClean="0"/>
              <a:pPr/>
              <a:t>32</a:t>
            </a:fld>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lnSpcReduction="20000"/>
          </a:bodyPr>
          <a:lstStyle/>
          <a:p>
            <a:pPr>
              <a:defRPr/>
            </a:pPr>
            <a:endParaRPr lang="ru-RU" dirty="0"/>
          </a:p>
        </p:txBody>
      </p:sp>
      <p:sp>
        <p:nvSpPr>
          <p:cNvPr id="60420" name="Номер слайда 3"/>
          <p:cNvSpPr>
            <a:spLocks noGrp="1"/>
          </p:cNvSpPr>
          <p:nvPr>
            <p:ph type="sldNum" sz="quarter" idx="5"/>
          </p:nvPr>
        </p:nvSpPr>
        <p:spPr>
          <a:noFill/>
        </p:spPr>
        <p:txBody>
          <a:bodyPr/>
          <a:lstStyle/>
          <a:p>
            <a:fld id="{F5B0E8FA-1A0D-47C4-8E20-2FA6768B033C}" type="slidenum">
              <a:rPr lang="en-US" smtClean="0"/>
              <a:pPr/>
              <a:t>33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r>
              <a:rPr lang="en-US" sz="1200" kern="1200" dirty="0" smtClean="0">
                <a:solidFill>
                  <a:schemeClr val="tx1"/>
                </a:solidFill>
                <a:latin typeface="Times New Roman" pitchFamily="18" charset="0"/>
                <a:ea typeface="+mn-ea"/>
                <a:cs typeface="+mn-cs"/>
              </a:rPr>
              <a:t>At the same time there is an application which requires solution of this problem in real-time mode or even faster. This application is the train simulators – training complexes for locomotive operators. In my report I would like to talk how we solve this problem by using Universal Mechanism software.</a:t>
            </a:r>
            <a:endParaRPr lang="ru-RU" sz="1200" kern="1200" dirty="0">
              <a:solidFill>
                <a:schemeClr val="tx1"/>
              </a:solidFill>
              <a:latin typeface="Times New Roman" pitchFamily="18" charset="0"/>
              <a:ea typeface="+mn-ea"/>
              <a:cs typeface="+mn-cs"/>
            </a:endParaRPr>
          </a:p>
        </p:txBody>
      </p:sp>
      <p:sp>
        <p:nvSpPr>
          <p:cNvPr id="35844" name="Номер слайда 3"/>
          <p:cNvSpPr>
            <a:spLocks noGrp="1"/>
          </p:cNvSpPr>
          <p:nvPr>
            <p:ph type="sldNum" sz="quarter" idx="5"/>
          </p:nvPr>
        </p:nvSpPr>
        <p:spPr>
          <a:noFill/>
        </p:spPr>
        <p:txBody>
          <a:bodyPr/>
          <a:lstStyle/>
          <a:p>
            <a:fld id="{F63FC90D-A80A-4C9B-86ED-5B6CCD20EA34}"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a:defRPr/>
            </a:pPr>
            <a:r>
              <a:rPr lang="en-US" sz="1200" kern="1200" dirty="0" smtClean="0">
                <a:solidFill>
                  <a:schemeClr val="tx1"/>
                </a:solidFill>
                <a:latin typeface="Times New Roman" pitchFamily="18" charset="0"/>
                <a:ea typeface="+mn-ea"/>
                <a:cs typeface="+mn-cs"/>
              </a:rPr>
              <a:t>Several words about train simulator structure…</a:t>
            </a:r>
            <a:endParaRPr lang="ru-RU" dirty="0" smtClean="0"/>
          </a:p>
        </p:txBody>
      </p:sp>
      <p:sp>
        <p:nvSpPr>
          <p:cNvPr id="36868" name="Номер слайда 3"/>
          <p:cNvSpPr>
            <a:spLocks noGrp="1"/>
          </p:cNvSpPr>
          <p:nvPr>
            <p:ph type="sldNum" sz="quarter" idx="5"/>
          </p:nvPr>
        </p:nvSpPr>
        <p:spPr>
          <a:noFill/>
        </p:spPr>
        <p:txBody>
          <a:bodyPr/>
          <a:lstStyle/>
          <a:p>
            <a:fld id="{1939518B-ACD0-4614-9FC1-C887B8877121}"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r>
              <a:rPr lang="en-US" sz="1200" kern="1200" dirty="0" smtClean="0">
                <a:solidFill>
                  <a:schemeClr val="tx1"/>
                </a:solidFill>
                <a:latin typeface="Times New Roman" pitchFamily="18" charset="0"/>
                <a:ea typeface="+mn-ea"/>
                <a:cs typeface="+mn-cs"/>
              </a:rPr>
              <a:t>Up-to-date training complex have to closely imitate all the feelings of operator of real train. Student’s place is a cabin prototype equipped with standard controls and indicators. Monitors, mounted in cabin windows, create outer view. For imitation of dynamical effects of train driving: cabin inclinations and accelerations the cabin prototype is mounted on moving platform with 6 degrees of freedom. </a:t>
            </a:r>
            <a:endParaRPr lang="ru-RU"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Key element of training complex is a mathematical core, realizing real-time simulation of train motion along the model of real railroad with accordance to driver’s control and training scenario settings. It should work with a model of real railroad and evaluates current position of locomotive for visualization system, readings of cabin indicators, kinematical characteristics of cabin motion for moving platform and train system state parameters for driving quality estimation.</a:t>
            </a:r>
            <a:endParaRPr lang="ru-RU" dirty="0" smtClean="0"/>
          </a:p>
        </p:txBody>
      </p:sp>
      <p:sp>
        <p:nvSpPr>
          <p:cNvPr id="37892" name="Номер слайда 3"/>
          <p:cNvSpPr>
            <a:spLocks noGrp="1"/>
          </p:cNvSpPr>
          <p:nvPr>
            <p:ph type="sldNum" sz="quarter" idx="5"/>
          </p:nvPr>
        </p:nvSpPr>
        <p:spPr>
          <a:noFill/>
        </p:spPr>
        <p:txBody>
          <a:bodyPr/>
          <a:lstStyle/>
          <a:p>
            <a:fld id="{11A5EB59-944F-4CE9-88DB-BB8EC54944AD}"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r>
              <a:rPr lang="en-US" sz="1200" kern="1200" dirty="0" smtClean="0">
                <a:solidFill>
                  <a:schemeClr val="tx1"/>
                </a:solidFill>
                <a:latin typeface="Times New Roman" pitchFamily="18" charset="0"/>
                <a:ea typeface="+mn-ea"/>
                <a:cs typeface="+mn-cs"/>
              </a:rPr>
              <a:t>To suit these requirements Math Core of simulator should be based on high-performance MBSD software. On the one hand the simulation must be performed in real-time and the train model must be rather simple, on the other hand, all train systems like mechanical and electrical part, braking system and so on must be modeled. Models of these systems are not very detailed but nevertheless they should correctly respond to the driver’s operations. </a:t>
            </a:r>
            <a:endParaRPr lang="ru-RU"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As a rule, the compromise decision is to use detailed model for a locomotive if the train simulator is to be installed on a 6 </a:t>
            </a:r>
            <a:r>
              <a:rPr lang="en-US" sz="1200" kern="1200" dirty="0" err="1" smtClean="0">
                <a:solidFill>
                  <a:schemeClr val="tx1"/>
                </a:solidFill>
                <a:latin typeface="Times New Roman" pitchFamily="18" charset="0"/>
                <a:ea typeface="+mn-ea"/>
                <a:cs typeface="+mn-cs"/>
              </a:rPr>
              <a:t>d.o.f</a:t>
            </a:r>
            <a:r>
              <a:rPr lang="en-US" sz="1200" kern="1200" dirty="0" smtClean="0">
                <a:solidFill>
                  <a:schemeClr val="tx1"/>
                </a:solidFill>
                <a:latin typeface="Times New Roman" pitchFamily="18" charset="0"/>
                <a:ea typeface="+mn-ea"/>
                <a:cs typeface="+mn-cs"/>
              </a:rPr>
              <a:t>. motion platform and simplified models for cars.</a:t>
            </a:r>
            <a:endParaRPr lang="ru-RU" sz="1200" kern="1200" dirty="0" smtClean="0">
              <a:solidFill>
                <a:schemeClr val="tx1"/>
              </a:solidFill>
              <a:latin typeface="Times New Roman" pitchFamily="18" charset="0"/>
              <a:ea typeface="+mn-ea"/>
              <a:cs typeface="+mn-cs"/>
            </a:endParaRPr>
          </a:p>
          <a:p>
            <a:pPr>
              <a:defRPr/>
            </a:pPr>
            <a:endParaRPr lang="ru-RU" dirty="0" smtClean="0"/>
          </a:p>
        </p:txBody>
      </p:sp>
      <p:sp>
        <p:nvSpPr>
          <p:cNvPr id="38916" name="Номер слайда 3"/>
          <p:cNvSpPr>
            <a:spLocks noGrp="1"/>
          </p:cNvSpPr>
          <p:nvPr>
            <p:ph type="sldNum" sz="quarter" idx="5"/>
          </p:nvPr>
        </p:nvSpPr>
        <p:spPr>
          <a:noFill/>
        </p:spPr>
        <p:txBody>
          <a:bodyPr/>
          <a:lstStyle/>
          <a:p>
            <a:fld id="{EAC6BAB3-B5DA-490B-A987-C2A0B8C641FB}"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r>
              <a:rPr lang="en-US" sz="1200" kern="1200" dirty="0" smtClean="0">
                <a:solidFill>
                  <a:schemeClr val="tx1"/>
                </a:solidFill>
                <a:latin typeface="Times New Roman" pitchFamily="18" charset="0"/>
                <a:ea typeface="+mn-ea"/>
                <a:cs typeface="+mn-cs"/>
              </a:rPr>
              <a:t>Let’s consider the features of UM train model …</a:t>
            </a:r>
          </a:p>
          <a:p>
            <a:endParaRPr lang="ru-RU" sz="1200" kern="1200" dirty="0">
              <a:solidFill>
                <a:schemeClr val="tx1"/>
              </a:solidFill>
              <a:latin typeface="Times New Roman" pitchFamily="18" charset="0"/>
              <a:ea typeface="+mn-ea"/>
              <a:cs typeface="+mn-cs"/>
            </a:endParaRPr>
          </a:p>
        </p:txBody>
      </p:sp>
      <p:sp>
        <p:nvSpPr>
          <p:cNvPr id="40964" name="Номер слайда 3"/>
          <p:cNvSpPr>
            <a:spLocks noGrp="1"/>
          </p:cNvSpPr>
          <p:nvPr>
            <p:ph type="sldNum" sz="quarter" idx="5"/>
          </p:nvPr>
        </p:nvSpPr>
        <p:spPr>
          <a:noFill/>
        </p:spPr>
        <p:txBody>
          <a:bodyPr/>
          <a:lstStyle/>
          <a:p>
            <a:fld id="{F8DC9190-86BB-47C1-95DA-A4C4577B3967}"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Образ слайда 1"/>
          <p:cNvSpPr>
            <a:spLocks noGrp="1" noRot="1" noChangeAspect="1" noTextEdit="1"/>
          </p:cNvSpPr>
          <p:nvPr>
            <p:ph type="sldImg"/>
          </p:nvPr>
        </p:nvSpPr>
        <p:spPr>
          <a:ln/>
        </p:spPr>
      </p:sp>
      <p:sp>
        <p:nvSpPr>
          <p:cNvPr id="3" name="Заметки 2"/>
          <p:cNvSpPr>
            <a:spLocks noGrp="1"/>
          </p:cNvSpPr>
          <p:nvPr>
            <p:ph type="body" idx="1"/>
          </p:nvPr>
        </p:nvSpPr>
        <p:spPr/>
        <p:txBody>
          <a:bodyPr>
            <a:normAutofit fontScale="925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As a rule, simplified models of railway vehicles are used for train dynamics simulation. In these models vertical and lateral dynamics are neglected. All bodies of such vehicle model move translational along one and the same line. In the simplest case vehicle model can include only one body. Separate vehicles are connected by force elements which simulate </a:t>
            </a:r>
            <a:r>
              <a:rPr lang="en-US" sz="1200" kern="1200" dirty="0" err="1" smtClean="0">
                <a:solidFill>
                  <a:schemeClr val="tx1"/>
                </a:solidFill>
                <a:latin typeface="Times New Roman" pitchFamily="18" charset="0"/>
                <a:ea typeface="+mn-ea"/>
                <a:cs typeface="+mn-cs"/>
              </a:rPr>
              <a:t>intercar</a:t>
            </a:r>
            <a:r>
              <a:rPr lang="en-US" sz="1200" kern="1200" dirty="0" smtClean="0">
                <a:solidFill>
                  <a:schemeClr val="tx1"/>
                </a:solidFill>
                <a:latin typeface="Times New Roman" pitchFamily="18" charset="0"/>
                <a:ea typeface="+mn-ea"/>
                <a:cs typeface="+mn-cs"/>
              </a:rPr>
              <a:t> couplings. Other force elements are used for modeling of the resistance forces acting on vehicles, which depend on vehicle mass, vehicle speed and track geometry. </a:t>
            </a:r>
            <a:endParaRPr lang="ru-RU" sz="1200" kern="1200" dirty="0" smtClean="0">
              <a:solidFill>
                <a:schemeClr val="tx1"/>
              </a:solidFill>
              <a:latin typeface="Times New Roman" pitchFamily="18" charset="0"/>
              <a:ea typeface="+mn-ea"/>
              <a:cs typeface="+mn-cs"/>
            </a:endParaRPr>
          </a:p>
          <a:p>
            <a:pPr>
              <a:defRPr/>
            </a:pPr>
            <a:endParaRPr lang="ru-RU" dirty="0" smtClean="0"/>
          </a:p>
        </p:txBody>
      </p:sp>
      <p:sp>
        <p:nvSpPr>
          <p:cNvPr id="39940" name="Номер слайда 3"/>
          <p:cNvSpPr>
            <a:spLocks noGrp="1"/>
          </p:cNvSpPr>
          <p:nvPr>
            <p:ph type="sldNum" sz="quarter" idx="5"/>
          </p:nvPr>
        </p:nvSpPr>
        <p:spPr>
          <a:noFill/>
        </p:spPr>
        <p:txBody>
          <a:bodyPr/>
          <a:lstStyle/>
          <a:p>
            <a:fld id="{C48F91BF-C863-44D1-AB8D-50E4B2499C90}"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Tree>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48463" y="0"/>
            <a:ext cx="2152650" cy="52546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288925" y="0"/>
            <a:ext cx="6307138" cy="52546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288925" y="0"/>
            <a:ext cx="8612188" cy="409575"/>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1316038" y="1139825"/>
            <a:ext cx="23622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3830638" y="1139825"/>
            <a:ext cx="23622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1316038" y="3273425"/>
            <a:ext cx="2362200" cy="1981200"/>
          </a:xfrm>
        </p:spPr>
        <p:txBody>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6" name="Содержимое 5"/>
          <p:cNvSpPr>
            <a:spLocks noGrp="1"/>
          </p:cNvSpPr>
          <p:nvPr>
            <p:ph sz="quarter" idx="4"/>
          </p:nvPr>
        </p:nvSpPr>
        <p:spPr>
          <a:xfrm>
            <a:off x="3830638" y="3273425"/>
            <a:ext cx="23622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Tree>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316038" y="1139825"/>
            <a:ext cx="2362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3830638" y="1139825"/>
            <a:ext cx="23622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Tree>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0" name="Text Box 16"/>
          <p:cNvSpPr txBox="1">
            <a:spLocks noChangeArrowheads="1"/>
          </p:cNvSpPr>
          <p:nvPr userDrawn="1"/>
        </p:nvSpPr>
        <p:spPr bwMode="auto">
          <a:xfrm>
            <a:off x="1316038" y="5254625"/>
            <a:ext cx="7626350" cy="1603375"/>
          </a:xfrm>
          <a:prstGeom prst="rect">
            <a:avLst/>
          </a:prstGeom>
          <a:noFill/>
          <a:ln w="9525">
            <a:noFill/>
            <a:miter lim="800000"/>
            <a:headEnd/>
            <a:tailEnd/>
          </a:ln>
        </p:spPr>
        <p:txBody>
          <a:bodyPr lIns="18000" tIns="46800" rIns="18000" bIns="46800"/>
          <a:lstStyle/>
          <a:p>
            <a:pPr>
              <a:defRPr/>
            </a:pPr>
            <a:endParaRPr lang="en-US" dirty="0"/>
          </a:p>
        </p:txBody>
      </p:sp>
      <p:sp>
        <p:nvSpPr>
          <p:cNvPr id="3075" name="Rectangle 20"/>
          <p:cNvSpPr>
            <a:spLocks noGrp="1" noChangeArrowheads="1"/>
          </p:cNvSpPr>
          <p:nvPr>
            <p:ph type="title"/>
          </p:nvPr>
        </p:nvSpPr>
        <p:spPr bwMode="auto">
          <a:xfrm>
            <a:off x="288925" y="0"/>
            <a:ext cx="8612188" cy="409575"/>
          </a:xfrm>
          <a:prstGeom prst="rect">
            <a:avLst/>
          </a:prstGeom>
          <a:noFill/>
          <a:ln w="9525">
            <a:noFill/>
            <a:miter lim="800000"/>
            <a:headEnd/>
            <a:tailEnd/>
          </a:ln>
        </p:spPr>
        <p:txBody>
          <a:bodyPr vert="horz" wrap="square" lIns="98980" tIns="49491" rIns="98980" bIns="49491" numCol="1" anchor="ctr" anchorCtr="0" compatLnSpc="1">
            <a:prstTxWarp prst="textNoShape">
              <a:avLst/>
            </a:prstTxWarp>
          </a:bodyPr>
          <a:lstStyle/>
          <a:p>
            <a:pPr lvl="0"/>
            <a:r>
              <a:rPr lang="ru-RU" smtClean="0"/>
              <a:t>Заголовок</a:t>
            </a:r>
            <a:endParaRPr lang="en-US" smtClean="0"/>
          </a:p>
        </p:txBody>
      </p:sp>
      <p:sp>
        <p:nvSpPr>
          <p:cNvPr id="1053" name="Line 29"/>
          <p:cNvSpPr>
            <a:spLocks noChangeShapeType="1"/>
          </p:cNvSpPr>
          <p:nvPr userDrawn="1"/>
        </p:nvSpPr>
        <p:spPr bwMode="auto">
          <a:xfrm>
            <a:off x="300038" y="406400"/>
            <a:ext cx="8555037" cy="0"/>
          </a:xfrm>
          <a:prstGeom prst="line">
            <a:avLst/>
          </a:prstGeom>
          <a:noFill/>
          <a:ln w="25400">
            <a:solidFill>
              <a:schemeClr val="accent2"/>
            </a:solidFill>
            <a:round/>
            <a:headEnd/>
            <a:tailEnd/>
          </a:ln>
          <a:effectLst/>
        </p:spPr>
        <p:txBody>
          <a:bodyPr wrap="none" lIns="0" tIns="46800" rIns="0">
            <a:spAutoFit/>
          </a:bodyPr>
          <a:lstStyle/>
          <a:p>
            <a:pPr>
              <a:defRPr/>
            </a:pPr>
            <a:endParaRPr lang="ru-RU"/>
          </a:p>
        </p:txBody>
      </p:sp>
      <p:sp>
        <p:nvSpPr>
          <p:cNvPr id="3077" name="Rectangle 30"/>
          <p:cNvSpPr>
            <a:spLocks noGrp="1" noChangeArrowheads="1"/>
          </p:cNvSpPr>
          <p:nvPr>
            <p:ph type="body" idx="1"/>
          </p:nvPr>
        </p:nvSpPr>
        <p:spPr bwMode="auto">
          <a:xfrm>
            <a:off x="1316038" y="1139825"/>
            <a:ext cx="48768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cxnSp>
        <p:nvCxnSpPr>
          <p:cNvPr id="3079" name="Прямая соединительная линия 9"/>
          <p:cNvCxnSpPr>
            <a:cxnSpLocks noChangeShapeType="1"/>
          </p:cNvCxnSpPr>
          <p:nvPr userDrawn="1"/>
        </p:nvCxnSpPr>
        <p:spPr bwMode="auto">
          <a:xfrm>
            <a:off x="738188" y="6554788"/>
            <a:ext cx="8204200" cy="1587"/>
          </a:xfrm>
          <a:prstGeom prst="line">
            <a:avLst/>
          </a:prstGeom>
          <a:noFill/>
          <a:ln w="19050" algn="ctr">
            <a:solidFill>
              <a:schemeClr val="tx1"/>
            </a:solidFill>
            <a:round/>
            <a:headEnd/>
            <a:tailEnd/>
          </a:ln>
        </p:spPr>
      </p:cxnSp>
      <p:sp>
        <p:nvSpPr>
          <p:cNvPr id="10" name="Прямоугольник 8"/>
          <p:cNvSpPr>
            <a:spLocks noChangeArrowheads="1"/>
          </p:cNvSpPr>
          <p:nvPr userDrawn="1"/>
        </p:nvSpPr>
        <p:spPr bwMode="auto">
          <a:xfrm>
            <a:off x="2382100" y="6556375"/>
            <a:ext cx="6560288" cy="307777"/>
          </a:xfrm>
          <a:prstGeom prst="rect">
            <a:avLst/>
          </a:prstGeom>
          <a:noFill/>
          <a:ln w="9525">
            <a:noFill/>
            <a:miter lim="800000"/>
            <a:headEnd/>
            <a:tailEnd/>
          </a:ln>
        </p:spPr>
        <p:txBody>
          <a:bodyPr wrap="square">
            <a:spAutoFit/>
          </a:bodyPr>
          <a:lstStyle/>
          <a:p>
            <a:pPr algn="r"/>
            <a:r>
              <a:rPr lang="en-US" sz="1400" b="0" dirty="0" smtClean="0">
                <a:solidFill>
                  <a:schemeClr val="tx1"/>
                </a:solidFill>
                <a:latin typeface="+mj-lt"/>
              </a:rPr>
              <a:t>Multibody Dynamics 2011, Brussels, Belgium</a:t>
            </a:r>
            <a:endParaRPr lang="en-US" sz="1400" b="0" dirty="0">
              <a:solidFill>
                <a:schemeClr val="tx1"/>
              </a:solidFill>
              <a:latin typeface="+mj-lt"/>
            </a:endParaRPr>
          </a:p>
        </p:txBody>
      </p:sp>
    </p:spTree>
  </p:cSld>
  <p:clrMap bg1="lt1" tx1="dk1" bg2="lt2" tx2="dk2" accent1="accent1" accent2="accent2" accent3="accent3" accent4="accent4" accent5="accent5" accent6="accent6" hlink="hlink" folHlink="folHlink"/>
  <p:sldLayoutIdLst>
    <p:sldLayoutId id="2147483871" r:id="rId1"/>
    <p:sldLayoutId id="2147483861" r:id="rId2"/>
    <p:sldLayoutId id="2147483862" r:id="rId3"/>
    <p:sldLayoutId id="2147483863" r:id="rId4"/>
    <p:sldLayoutId id="2147483864" r:id="rId5"/>
    <p:sldLayoutId id="2147483865" r:id="rId6"/>
    <p:sldLayoutId id="2147483872" r:id="rId7"/>
    <p:sldLayoutId id="2147483866" r:id="rId8"/>
    <p:sldLayoutId id="2147483867" r:id="rId9"/>
    <p:sldLayoutId id="2147483868" r:id="rId10"/>
    <p:sldLayoutId id="2147483869" r:id="rId11"/>
    <p:sldLayoutId id="2147483870" r:id="rId12"/>
  </p:sldLayoutIdLst>
  <p:transition advClick="0"/>
  <p:hf hdr="0" ftr="0" dt="0"/>
  <p:txStyles>
    <p:titleStyle>
      <a:lvl1pPr algn="l" rtl="0" eaLnBrk="0" fontAlgn="base" hangingPunct="0">
        <a:spcBef>
          <a:spcPct val="0"/>
        </a:spcBef>
        <a:spcAft>
          <a:spcPct val="0"/>
        </a:spcAft>
        <a:defRPr sz="4400">
          <a:solidFill>
            <a:schemeClr val="accent2"/>
          </a:solidFill>
          <a:latin typeface="+mj-lt"/>
          <a:ea typeface="+mj-ea"/>
          <a:cs typeface="+mj-cs"/>
        </a:defRPr>
      </a:lvl1pPr>
      <a:lvl2pPr algn="l" rtl="0" eaLnBrk="0" fontAlgn="base" hangingPunct="0">
        <a:spcBef>
          <a:spcPct val="0"/>
        </a:spcBef>
        <a:spcAft>
          <a:spcPct val="0"/>
        </a:spcAft>
        <a:defRPr sz="4400">
          <a:solidFill>
            <a:schemeClr val="accent2"/>
          </a:solidFill>
          <a:latin typeface="Arial" pitchFamily="34" charset="0"/>
        </a:defRPr>
      </a:lvl2pPr>
      <a:lvl3pPr algn="l" rtl="0" eaLnBrk="0" fontAlgn="base" hangingPunct="0">
        <a:spcBef>
          <a:spcPct val="0"/>
        </a:spcBef>
        <a:spcAft>
          <a:spcPct val="0"/>
        </a:spcAft>
        <a:defRPr sz="4400">
          <a:solidFill>
            <a:schemeClr val="accent2"/>
          </a:solidFill>
          <a:latin typeface="Arial" pitchFamily="34" charset="0"/>
        </a:defRPr>
      </a:lvl3pPr>
      <a:lvl4pPr algn="l" rtl="0" eaLnBrk="0" fontAlgn="base" hangingPunct="0">
        <a:spcBef>
          <a:spcPct val="0"/>
        </a:spcBef>
        <a:spcAft>
          <a:spcPct val="0"/>
        </a:spcAft>
        <a:defRPr sz="4400">
          <a:solidFill>
            <a:schemeClr val="accent2"/>
          </a:solidFill>
          <a:latin typeface="Arial" pitchFamily="34" charset="0"/>
        </a:defRPr>
      </a:lvl4pPr>
      <a:lvl5pPr algn="l" rtl="0" eaLnBrk="0" fontAlgn="base" hangingPunct="0">
        <a:spcBef>
          <a:spcPct val="0"/>
        </a:spcBef>
        <a:spcAft>
          <a:spcPct val="0"/>
        </a:spcAft>
        <a:defRPr sz="4400">
          <a:solidFill>
            <a:schemeClr val="accent2"/>
          </a:solidFill>
          <a:latin typeface="Arial" pitchFamily="34" charset="0"/>
        </a:defRPr>
      </a:lvl5pPr>
      <a:lvl6pPr marL="457200" algn="l" rtl="0" fontAlgn="base">
        <a:spcBef>
          <a:spcPct val="0"/>
        </a:spcBef>
        <a:spcAft>
          <a:spcPct val="0"/>
        </a:spcAft>
        <a:defRPr>
          <a:solidFill>
            <a:schemeClr val="accent2"/>
          </a:solidFill>
          <a:latin typeface="Arial" pitchFamily="34" charset="0"/>
        </a:defRPr>
      </a:lvl6pPr>
      <a:lvl7pPr marL="914400" algn="l" rtl="0" fontAlgn="base">
        <a:spcBef>
          <a:spcPct val="0"/>
        </a:spcBef>
        <a:spcAft>
          <a:spcPct val="0"/>
        </a:spcAft>
        <a:defRPr>
          <a:solidFill>
            <a:schemeClr val="accent2"/>
          </a:solidFill>
          <a:latin typeface="Arial" pitchFamily="34" charset="0"/>
        </a:defRPr>
      </a:lvl7pPr>
      <a:lvl8pPr marL="1371600" algn="l" rtl="0" fontAlgn="base">
        <a:spcBef>
          <a:spcPct val="0"/>
        </a:spcBef>
        <a:spcAft>
          <a:spcPct val="0"/>
        </a:spcAft>
        <a:defRPr>
          <a:solidFill>
            <a:schemeClr val="accent2"/>
          </a:solidFill>
          <a:latin typeface="Arial" pitchFamily="34" charset="0"/>
        </a:defRPr>
      </a:lvl8pPr>
      <a:lvl9pPr marL="1828800" algn="l" rtl="0" fontAlgn="base">
        <a:spcBef>
          <a:spcPct val="0"/>
        </a:spcBef>
        <a:spcAft>
          <a:spcPct val="0"/>
        </a:spcAft>
        <a:defRPr>
          <a:solidFill>
            <a:schemeClr val="accent2"/>
          </a:solidFill>
          <a:latin typeface="Arial" pitchFamily="34" charset="0"/>
        </a:defRPr>
      </a:lvl9pPr>
    </p:titleStyle>
    <p:bodyStyle>
      <a:lvl1pPr marL="342900" indent="-342900" algn="l" rtl="0" eaLnBrk="0" fontAlgn="base" hangingPunct="0">
        <a:spcBef>
          <a:spcPct val="20000"/>
        </a:spcBef>
        <a:spcAft>
          <a:spcPct val="0"/>
        </a:spcAft>
        <a:buClr>
          <a:schemeClr val="accent2"/>
        </a:buClr>
        <a:buFont typeface="Wingdings" pitchFamily="2" charset="2"/>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Char char="•"/>
        <a:defRPr sz="20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umlab.ru/"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hyperlink" Target="mailto:um@umlab.ru"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notesSlide" Target="../notesSlides/notesSlide15.xml"/><Relationship Id="rId7"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7.bin"/><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video" Target="file:///S:\Documents\UM%20Presentations\Train%20Simulator\railroad_1.avi" TargetMode="Externa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4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2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video" Target="file:///S:\Documents\UM%20Presentations\Train%20Simulator\train3.avi" TargetMode="Externa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Text Box 28"/>
          <p:cNvSpPr txBox="1">
            <a:spLocks noChangeArrowheads="1"/>
          </p:cNvSpPr>
          <p:nvPr/>
        </p:nvSpPr>
        <p:spPr bwMode="auto">
          <a:xfrm>
            <a:off x="0" y="1676400"/>
            <a:ext cx="9144000" cy="4770537"/>
          </a:xfrm>
          <a:prstGeom prst="rect">
            <a:avLst/>
          </a:prstGeom>
          <a:noFill/>
          <a:ln w="9525">
            <a:noFill/>
            <a:miter lim="800000"/>
            <a:headEnd/>
            <a:tailEnd/>
          </a:ln>
        </p:spPr>
        <p:txBody>
          <a:bodyPr>
            <a:spAutoFit/>
          </a:bodyPr>
          <a:lstStyle/>
          <a:p>
            <a:r>
              <a:rPr lang="en-US" sz="3200" b="1" dirty="0" smtClean="0"/>
              <a:t>Numerical Simulation of Train Dynamics </a:t>
            </a:r>
            <a:br>
              <a:rPr lang="en-US" sz="3200" b="1" dirty="0" smtClean="0"/>
            </a:br>
            <a:r>
              <a:rPr lang="en-US" sz="3200" b="1" dirty="0" smtClean="0"/>
              <a:t>in Real Time Mode</a:t>
            </a:r>
            <a:endParaRPr lang="ru-RU" sz="3200" b="1" dirty="0"/>
          </a:p>
          <a:p>
            <a:endParaRPr lang="ru-RU" altLang="zh-CN" sz="2000" dirty="0">
              <a:cs typeface="Times New Roman" pitchFamily="18" charset="0"/>
            </a:endParaRPr>
          </a:p>
          <a:p>
            <a:r>
              <a:rPr lang="en-US" sz="2400" u="sng" dirty="0" smtClean="0"/>
              <a:t>Vladislav Yazykov</a:t>
            </a:r>
            <a:r>
              <a:rPr lang="en-US" sz="2400" dirty="0" smtClean="0"/>
              <a:t>, </a:t>
            </a:r>
            <a:r>
              <a:rPr lang="en-US" sz="2400" dirty="0" err="1" smtClean="0"/>
              <a:t>Nikolay</a:t>
            </a:r>
            <a:r>
              <a:rPr lang="en-US" sz="2400" dirty="0" smtClean="0"/>
              <a:t> </a:t>
            </a:r>
            <a:r>
              <a:rPr lang="en-US" sz="2400" dirty="0" err="1"/>
              <a:t>Lysikov</a:t>
            </a:r>
            <a:r>
              <a:rPr lang="en-US" sz="2400" dirty="0" smtClean="0"/>
              <a:t>, Dmitry </a:t>
            </a:r>
            <a:r>
              <a:rPr lang="en-US" sz="2400" dirty="0" err="1" smtClean="0"/>
              <a:t>Pogorelov</a:t>
            </a:r>
            <a:r>
              <a:rPr lang="en-US" sz="2400" dirty="0" smtClean="0"/>
              <a:t> </a:t>
            </a:r>
            <a:endParaRPr lang="ru-RU" sz="2400" dirty="0"/>
          </a:p>
          <a:p>
            <a:endParaRPr lang="en-US" altLang="zh-CN" sz="2400" dirty="0">
              <a:ea typeface="宋体" pitchFamily="2" charset="-122"/>
            </a:endParaRPr>
          </a:p>
          <a:p>
            <a:r>
              <a:rPr lang="en-US" sz="2000" dirty="0">
                <a:latin typeface="Arial" charset="0"/>
              </a:rPr>
              <a:t>Laboratory of Computational Mechanics,</a:t>
            </a:r>
          </a:p>
          <a:p>
            <a:r>
              <a:rPr lang="en-US" sz="2000" dirty="0">
                <a:latin typeface="Arial" charset="0"/>
              </a:rPr>
              <a:t>Bryansk State Technical University</a:t>
            </a:r>
            <a:endParaRPr lang="ru-RU" sz="2000" dirty="0">
              <a:latin typeface="Arial" charset="0"/>
            </a:endParaRPr>
          </a:p>
          <a:p>
            <a:endParaRPr lang="en-US" sz="2000" dirty="0">
              <a:solidFill>
                <a:schemeClr val="accent2"/>
              </a:solidFill>
              <a:latin typeface="Arial" charset="0"/>
            </a:endParaRPr>
          </a:p>
          <a:p>
            <a:endParaRPr lang="en-US" sz="2000" dirty="0">
              <a:solidFill>
                <a:schemeClr val="accent2"/>
              </a:solidFill>
              <a:latin typeface="Arial" charset="0"/>
            </a:endParaRPr>
          </a:p>
          <a:p>
            <a:endParaRPr lang="en-US" sz="2000" dirty="0">
              <a:solidFill>
                <a:schemeClr val="accent2"/>
              </a:solidFill>
              <a:latin typeface="Arial" charset="0"/>
            </a:endParaRPr>
          </a:p>
          <a:p>
            <a:endParaRPr lang="en-US" sz="2000" dirty="0">
              <a:solidFill>
                <a:schemeClr val="accent2"/>
              </a:solidFill>
              <a:latin typeface="Arial" charset="0"/>
            </a:endParaRPr>
          </a:p>
          <a:p>
            <a:endParaRPr lang="ru-RU" sz="2000" dirty="0">
              <a:solidFill>
                <a:schemeClr val="accent2"/>
              </a:solidFill>
              <a:latin typeface="Arial" charset="0"/>
            </a:endParaRPr>
          </a:p>
          <a:p>
            <a:r>
              <a:rPr lang="en-US" sz="2400" i="1" dirty="0">
                <a:solidFill>
                  <a:schemeClr val="accent2"/>
                </a:solidFill>
                <a:latin typeface="Arial" charset="0"/>
                <a:hlinkClick r:id="rId3"/>
              </a:rPr>
              <a:t>www.umlab.ru</a:t>
            </a:r>
            <a:r>
              <a:rPr lang="ru-RU" sz="2400" i="1" dirty="0">
                <a:solidFill>
                  <a:schemeClr val="accent2"/>
                </a:solidFill>
                <a:latin typeface="Arial" charset="0"/>
              </a:rPr>
              <a:t>		</a:t>
            </a:r>
            <a:r>
              <a:rPr lang="en-US" sz="2400" i="1" dirty="0">
                <a:solidFill>
                  <a:schemeClr val="accent2"/>
                </a:solidFill>
                <a:latin typeface="Arial" charset="0"/>
                <a:hlinkClick r:id="rId4"/>
              </a:rPr>
              <a:t>um@umlab.ru</a:t>
            </a:r>
            <a:endParaRPr lang="ru-RU" sz="2400" i="1" dirty="0">
              <a:solidFill>
                <a:schemeClr val="accent2"/>
              </a:solidFill>
              <a:latin typeface="Arial" charset="0"/>
            </a:endParaRPr>
          </a:p>
        </p:txBody>
      </p:sp>
      <p:sp>
        <p:nvSpPr>
          <p:cNvPr id="6147" name="Line 31"/>
          <p:cNvSpPr>
            <a:spLocks noChangeShapeType="1"/>
          </p:cNvSpPr>
          <p:nvPr/>
        </p:nvSpPr>
        <p:spPr bwMode="auto">
          <a:xfrm>
            <a:off x="263525" y="1219200"/>
            <a:ext cx="8726488" cy="0"/>
          </a:xfrm>
          <a:prstGeom prst="line">
            <a:avLst/>
          </a:prstGeom>
          <a:noFill/>
          <a:ln w="19050">
            <a:solidFill>
              <a:schemeClr val="tx1"/>
            </a:solidFill>
            <a:round/>
            <a:headEnd/>
            <a:tailEnd/>
          </a:ln>
        </p:spPr>
        <p:txBody>
          <a:bodyPr/>
          <a:lstStyle/>
          <a:p>
            <a:endParaRPr lang="ru-RU"/>
          </a:p>
        </p:txBody>
      </p:sp>
      <p:sp>
        <p:nvSpPr>
          <p:cNvPr id="6148" name="Line 32"/>
          <p:cNvSpPr>
            <a:spLocks noChangeShapeType="1"/>
          </p:cNvSpPr>
          <p:nvPr/>
        </p:nvSpPr>
        <p:spPr bwMode="auto">
          <a:xfrm>
            <a:off x="153988" y="3611563"/>
            <a:ext cx="8726487" cy="0"/>
          </a:xfrm>
          <a:prstGeom prst="line">
            <a:avLst/>
          </a:prstGeom>
          <a:noFill/>
          <a:ln w="19050">
            <a:solidFill>
              <a:schemeClr val="tx1"/>
            </a:solidFill>
            <a:round/>
            <a:headEnd/>
            <a:tailEnd/>
          </a:ln>
        </p:spPr>
        <p:txBody>
          <a:bodyPr/>
          <a:lstStyle/>
          <a:p>
            <a:endParaRPr lang="ru-RU"/>
          </a:p>
        </p:txBody>
      </p:sp>
      <p:pic>
        <p:nvPicPr>
          <p:cNvPr id="6149" name="Рисунок 8" descr="Z:\TEXTS\UM\Дизайн 5.0\logo\umid.jpg"/>
          <p:cNvPicPr>
            <a:picLocks noChangeAspect="1" noChangeArrowheads="1"/>
          </p:cNvPicPr>
          <p:nvPr/>
        </p:nvPicPr>
        <p:blipFill>
          <a:blip r:embed="rId5" cstate="print"/>
          <a:srcRect/>
          <a:stretch>
            <a:fillRect/>
          </a:stretch>
        </p:blipFill>
        <p:spPr bwMode="auto">
          <a:xfrm>
            <a:off x="3586163" y="4852988"/>
            <a:ext cx="2000250" cy="966787"/>
          </a:xfrm>
          <a:prstGeom prst="rect">
            <a:avLst/>
          </a:prstGeom>
          <a:noFill/>
          <a:ln w="9525">
            <a:noFill/>
            <a:miter lim="800000"/>
            <a:headEnd/>
            <a:tailEnd/>
          </a:ln>
        </p:spPr>
      </p:pic>
      <p:sp>
        <p:nvSpPr>
          <p:cNvPr id="6151" name="Прямоугольник 8"/>
          <p:cNvSpPr>
            <a:spLocks noChangeArrowheads="1"/>
          </p:cNvSpPr>
          <p:nvPr/>
        </p:nvSpPr>
        <p:spPr bwMode="auto">
          <a:xfrm>
            <a:off x="4034900" y="128588"/>
            <a:ext cx="4845575" cy="923330"/>
          </a:xfrm>
          <a:prstGeom prst="rect">
            <a:avLst/>
          </a:prstGeom>
          <a:noFill/>
          <a:ln w="9525">
            <a:noFill/>
            <a:miter lim="800000"/>
            <a:headEnd/>
            <a:tailEnd/>
          </a:ln>
        </p:spPr>
        <p:txBody>
          <a:bodyPr wrap="square">
            <a:spAutoFit/>
          </a:bodyPr>
          <a:lstStyle/>
          <a:p>
            <a:r>
              <a:rPr lang="en-US" sz="1800" b="1" dirty="0" smtClean="0">
                <a:solidFill>
                  <a:schemeClr val="accent2"/>
                </a:solidFill>
                <a:latin typeface="+mj-lt"/>
              </a:rPr>
              <a:t>Multibody Dynamics 2011</a:t>
            </a:r>
            <a:endParaRPr lang="en-US" sz="1800" b="1" dirty="0">
              <a:solidFill>
                <a:schemeClr val="accent2"/>
              </a:solidFill>
              <a:latin typeface="+mj-lt"/>
            </a:endParaRPr>
          </a:p>
          <a:p>
            <a:r>
              <a:rPr lang="en-US" sz="1800" b="1" dirty="0" smtClean="0">
                <a:solidFill>
                  <a:schemeClr val="accent2"/>
                </a:solidFill>
                <a:latin typeface="+mj-lt"/>
              </a:rPr>
              <a:t>July 4-7, 2011</a:t>
            </a:r>
          </a:p>
          <a:p>
            <a:r>
              <a:rPr lang="en-US" sz="1800" b="1" dirty="0" smtClean="0">
                <a:solidFill>
                  <a:schemeClr val="accent2"/>
                </a:solidFill>
                <a:latin typeface="+mj-lt"/>
              </a:rPr>
              <a:t>Brussels, Belgium</a:t>
            </a:r>
            <a:endParaRPr lang="en-US" sz="1800" b="1" dirty="0">
              <a:solidFill>
                <a:schemeClr val="accent2"/>
              </a:solidFill>
              <a:latin typeface="+mj-lt"/>
            </a:endParaRPr>
          </a:p>
        </p:txBody>
      </p:sp>
      <p:pic>
        <p:nvPicPr>
          <p:cNvPr id="25606" name="Picture 6" descr="http://t1.gstatic.com/images?q=tbn:ANd9GcSg_e_srt0yMheRJfPQym_I00f4emjbtgtvzefEm10koFqHA2KM5g"/>
          <p:cNvPicPr>
            <a:picLocks noChangeAspect="1" noChangeArrowheads="1"/>
          </p:cNvPicPr>
          <p:nvPr/>
        </p:nvPicPr>
        <p:blipFill>
          <a:blip r:embed="rId6" cstate="print"/>
          <a:srcRect/>
          <a:stretch>
            <a:fillRect/>
          </a:stretch>
        </p:blipFill>
        <p:spPr bwMode="auto">
          <a:xfrm>
            <a:off x="263525" y="207777"/>
            <a:ext cx="2714757" cy="844141"/>
          </a:xfrm>
          <a:prstGeom prst="rect">
            <a:avLst/>
          </a:prstGeom>
          <a:noFill/>
        </p:spPr>
      </p:pic>
    </p:spTree>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p:cNvSpPr>
            <a:spLocks noGrp="1" noChangeArrowheads="1"/>
          </p:cNvSpPr>
          <p:nvPr>
            <p:ph type="title"/>
          </p:nvPr>
        </p:nvSpPr>
        <p:spPr/>
        <p:txBody>
          <a:bodyPr/>
          <a:lstStyle/>
          <a:p>
            <a:pPr marL="342900" indent="-342900">
              <a:lnSpc>
                <a:spcPct val="140000"/>
              </a:lnSpc>
              <a:spcBef>
                <a:spcPct val="20000"/>
              </a:spcBef>
            </a:pPr>
            <a:r>
              <a:rPr lang="en-US" sz="1800" dirty="0" smtClean="0">
                <a:solidFill>
                  <a:srgbClr val="073F89"/>
                </a:solidFill>
              </a:rPr>
              <a:t>UM train model – Simplified vehicles for longitudinal dynamics simulation</a:t>
            </a:r>
            <a:endParaRPr lang="ru-RU" sz="1800" dirty="0" smtClean="0">
              <a:solidFill>
                <a:srgbClr val="073F89"/>
              </a:solidFill>
            </a:endParaRPr>
          </a:p>
        </p:txBody>
      </p:sp>
      <p:pic>
        <p:nvPicPr>
          <p:cNvPr id="13315" name="Picture 3"/>
          <p:cNvPicPr>
            <a:picLocks noChangeAspect="1" noChangeArrowheads="1"/>
          </p:cNvPicPr>
          <p:nvPr/>
        </p:nvPicPr>
        <p:blipFill>
          <a:blip r:embed="rId3" cstate="print"/>
          <a:srcRect/>
          <a:stretch>
            <a:fillRect/>
          </a:stretch>
        </p:blipFill>
        <p:spPr bwMode="auto">
          <a:xfrm>
            <a:off x="1249363" y="581025"/>
            <a:ext cx="6702425" cy="5357813"/>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Grp="1" noChangeArrowheads="1"/>
          </p:cNvSpPr>
          <p:nvPr>
            <p:ph type="title"/>
          </p:nvPr>
        </p:nvSpPr>
        <p:spPr/>
        <p:txBody>
          <a:bodyPr/>
          <a:lstStyle/>
          <a:p>
            <a:pPr marL="342900" indent="-342900">
              <a:lnSpc>
                <a:spcPct val="140000"/>
              </a:lnSpc>
              <a:spcBef>
                <a:spcPct val="20000"/>
              </a:spcBef>
            </a:pPr>
            <a:r>
              <a:rPr lang="en-US" sz="1800" dirty="0" smtClean="0">
                <a:solidFill>
                  <a:srgbClr val="073F89"/>
                </a:solidFill>
              </a:rPr>
              <a:t>UM train model – </a:t>
            </a:r>
            <a:r>
              <a:rPr lang="ru-RU" sz="1800" dirty="0" smtClean="0">
                <a:solidFill>
                  <a:srgbClr val="073F89"/>
                </a:solidFill>
              </a:rPr>
              <a:t>3</a:t>
            </a:r>
            <a:r>
              <a:rPr lang="en-US" sz="1800" dirty="0" smtClean="0">
                <a:solidFill>
                  <a:srgbClr val="073F89"/>
                </a:solidFill>
              </a:rPr>
              <a:t>D model of “student’s” locomotive</a:t>
            </a:r>
            <a:endParaRPr lang="ru-RU" sz="1800" dirty="0" smtClean="0">
              <a:solidFill>
                <a:srgbClr val="073F89"/>
              </a:solidFill>
            </a:endParaRPr>
          </a:p>
        </p:txBody>
      </p:sp>
      <p:grpSp>
        <p:nvGrpSpPr>
          <p:cNvPr id="14339" name="Группа 42"/>
          <p:cNvGrpSpPr>
            <a:grpSpLocks noChangeAspect="1"/>
          </p:cNvGrpSpPr>
          <p:nvPr/>
        </p:nvGrpSpPr>
        <p:grpSpPr bwMode="auto">
          <a:xfrm>
            <a:off x="1084263" y="763588"/>
            <a:ext cx="7248525" cy="2592387"/>
            <a:chOff x="805706" y="873090"/>
            <a:chExt cx="7928776" cy="2957553"/>
          </a:xfrm>
        </p:grpSpPr>
        <p:pic>
          <p:nvPicPr>
            <p:cNvPr id="14350" name="Picture 4"/>
            <p:cNvPicPr>
              <a:picLocks noChangeAspect="1" noChangeArrowheads="1"/>
            </p:cNvPicPr>
            <p:nvPr/>
          </p:nvPicPr>
          <p:blipFill>
            <a:blip r:embed="rId3" cstate="print"/>
            <a:srcRect/>
            <a:stretch>
              <a:fillRect/>
            </a:stretch>
          </p:blipFill>
          <p:spPr bwMode="auto">
            <a:xfrm>
              <a:off x="2746351" y="873090"/>
              <a:ext cx="4125968" cy="1518357"/>
            </a:xfrm>
            <a:prstGeom prst="rect">
              <a:avLst/>
            </a:prstGeom>
            <a:noFill/>
            <a:ln w="12700">
              <a:noFill/>
              <a:miter lim="800000"/>
              <a:headEnd/>
              <a:tailEnd/>
            </a:ln>
          </p:spPr>
        </p:pic>
        <p:pic>
          <p:nvPicPr>
            <p:cNvPr id="14351" name="Picture 8"/>
            <p:cNvPicPr>
              <a:picLocks noChangeAspect="1" noChangeArrowheads="1"/>
            </p:cNvPicPr>
            <p:nvPr/>
          </p:nvPicPr>
          <p:blipFill>
            <a:blip r:embed="rId4" cstate="print"/>
            <a:srcRect/>
            <a:stretch>
              <a:fillRect/>
            </a:stretch>
          </p:blipFill>
          <p:spPr bwMode="auto">
            <a:xfrm>
              <a:off x="805706" y="2674764"/>
              <a:ext cx="2147283" cy="1155878"/>
            </a:xfrm>
            <a:prstGeom prst="rect">
              <a:avLst/>
            </a:prstGeom>
            <a:noFill/>
            <a:ln w="12700">
              <a:noFill/>
              <a:miter lim="800000"/>
              <a:headEnd/>
              <a:tailEnd/>
            </a:ln>
          </p:spPr>
        </p:pic>
        <p:pic>
          <p:nvPicPr>
            <p:cNvPr id="14352" name="Picture 9"/>
            <p:cNvPicPr>
              <a:picLocks noChangeAspect="1" noChangeArrowheads="1"/>
            </p:cNvPicPr>
            <p:nvPr/>
          </p:nvPicPr>
          <p:blipFill>
            <a:blip r:embed="rId5" cstate="print"/>
            <a:srcRect/>
            <a:stretch>
              <a:fillRect/>
            </a:stretch>
          </p:blipFill>
          <p:spPr bwMode="auto">
            <a:xfrm>
              <a:off x="3763259" y="2789865"/>
              <a:ext cx="2062736" cy="1040778"/>
            </a:xfrm>
            <a:prstGeom prst="rect">
              <a:avLst/>
            </a:prstGeom>
            <a:noFill/>
            <a:ln w="12700">
              <a:noFill/>
              <a:miter lim="800000"/>
              <a:headEnd/>
              <a:tailEnd/>
            </a:ln>
          </p:spPr>
        </p:pic>
        <p:pic>
          <p:nvPicPr>
            <p:cNvPr id="14353" name="Picture 10"/>
            <p:cNvPicPr>
              <a:picLocks noChangeAspect="1" noChangeArrowheads="1"/>
            </p:cNvPicPr>
            <p:nvPr/>
          </p:nvPicPr>
          <p:blipFill>
            <a:blip r:embed="rId6" cstate="print"/>
            <a:srcRect/>
            <a:stretch>
              <a:fillRect/>
            </a:stretch>
          </p:blipFill>
          <p:spPr bwMode="auto">
            <a:xfrm>
              <a:off x="6654808" y="2655542"/>
              <a:ext cx="2079674" cy="1093475"/>
            </a:xfrm>
            <a:prstGeom prst="rect">
              <a:avLst/>
            </a:prstGeom>
            <a:noFill/>
            <a:ln w="12700">
              <a:noFill/>
              <a:miter lim="800000"/>
              <a:headEnd/>
              <a:tailEnd/>
            </a:ln>
          </p:spPr>
        </p:pic>
        <p:cxnSp>
          <p:nvCxnSpPr>
            <p:cNvPr id="14354" name="Прямая со стрелкой 14"/>
            <p:cNvCxnSpPr>
              <a:cxnSpLocks noChangeShapeType="1"/>
            </p:cNvCxnSpPr>
            <p:nvPr/>
          </p:nvCxnSpPr>
          <p:spPr bwMode="auto">
            <a:xfrm rot="10800000" flipV="1">
              <a:off x="2952989" y="2354933"/>
              <a:ext cx="633160" cy="398417"/>
            </a:xfrm>
            <a:prstGeom prst="straightConnector1">
              <a:avLst/>
            </a:prstGeom>
            <a:noFill/>
            <a:ln w="12700" algn="ctr">
              <a:solidFill>
                <a:schemeClr val="tx1"/>
              </a:solidFill>
              <a:round/>
              <a:headEnd/>
              <a:tailEnd type="arrow" w="med" len="med"/>
            </a:ln>
          </p:spPr>
        </p:cxnSp>
        <p:cxnSp>
          <p:nvCxnSpPr>
            <p:cNvPr id="14355" name="Прямая со стрелкой 15"/>
            <p:cNvCxnSpPr>
              <a:cxnSpLocks noChangeShapeType="1"/>
            </p:cNvCxnSpPr>
            <p:nvPr/>
          </p:nvCxnSpPr>
          <p:spPr bwMode="auto">
            <a:xfrm>
              <a:off x="6336718" y="1968480"/>
              <a:ext cx="827705" cy="650549"/>
            </a:xfrm>
            <a:prstGeom prst="straightConnector1">
              <a:avLst/>
            </a:prstGeom>
            <a:noFill/>
            <a:ln w="12700" algn="ctr">
              <a:solidFill>
                <a:schemeClr val="tx1"/>
              </a:solidFill>
              <a:round/>
              <a:headEnd/>
              <a:tailEnd type="arrow" w="med" len="med"/>
            </a:ln>
          </p:spPr>
        </p:cxnSp>
        <p:cxnSp>
          <p:nvCxnSpPr>
            <p:cNvPr id="14356" name="Прямая со стрелкой 18"/>
            <p:cNvCxnSpPr>
              <a:cxnSpLocks noChangeShapeType="1"/>
            </p:cNvCxnSpPr>
            <p:nvPr/>
          </p:nvCxnSpPr>
          <p:spPr bwMode="auto">
            <a:xfrm rot="5400000">
              <a:off x="4598860" y="2328714"/>
              <a:ext cx="620406" cy="228871"/>
            </a:xfrm>
            <a:prstGeom prst="straightConnector1">
              <a:avLst/>
            </a:prstGeom>
            <a:noFill/>
            <a:ln w="12700" algn="ctr">
              <a:solidFill>
                <a:schemeClr val="tx1"/>
              </a:solidFill>
              <a:round/>
              <a:headEnd/>
              <a:tailEnd type="arrow" w="med" len="med"/>
            </a:ln>
          </p:spPr>
        </p:cxnSp>
      </p:grpSp>
      <p:grpSp>
        <p:nvGrpSpPr>
          <p:cNvPr id="29" name="Группа 28"/>
          <p:cNvGrpSpPr/>
          <p:nvPr/>
        </p:nvGrpSpPr>
        <p:grpSpPr>
          <a:xfrm>
            <a:off x="2854352" y="4049754"/>
            <a:ext cx="3689350" cy="2373312"/>
            <a:chOff x="2819376" y="4049713"/>
            <a:chExt cx="3689350" cy="2373312"/>
          </a:xfrm>
        </p:grpSpPr>
        <p:sp>
          <p:nvSpPr>
            <p:cNvPr id="36" name="Прямоугольник 35"/>
            <p:cNvSpPr/>
            <p:nvPr/>
          </p:nvSpPr>
          <p:spPr bwMode="auto">
            <a:xfrm>
              <a:off x="2819376" y="4049713"/>
              <a:ext cx="3689350" cy="2373312"/>
            </a:xfrm>
            <a:prstGeom prst="rect">
              <a:avLst/>
            </a:prstGeom>
            <a:solidFill>
              <a:schemeClr val="bg1">
                <a:lumMod val="65000"/>
              </a:schemeClr>
            </a:solidFill>
            <a:ln w="12700" cap="flat" cmpd="sng" algn="ctr">
              <a:noFill/>
              <a:prstDash val="solid"/>
              <a:round/>
              <a:headEnd type="none" w="med" len="med"/>
              <a:tailEnd type="none" w="med" len="med"/>
            </a:ln>
            <a:effectLst/>
          </p:spPr>
          <p:txBody>
            <a:bodyPr/>
            <a:lstStyle/>
            <a:p>
              <a:pPr>
                <a:defRPr/>
              </a:pPr>
              <a:endParaRPr lang="ru-RU"/>
            </a:p>
          </p:txBody>
        </p:sp>
        <p:pic>
          <p:nvPicPr>
            <p:cNvPr id="14348" name="Picture 12"/>
            <p:cNvPicPr>
              <a:picLocks noChangeAspect="1" noChangeArrowheads="1"/>
            </p:cNvPicPr>
            <p:nvPr/>
          </p:nvPicPr>
          <p:blipFill>
            <a:blip r:embed="rId7" cstate="print">
              <a:clrChange>
                <a:clrFrom>
                  <a:srgbClr val="000000"/>
                </a:clrFrom>
                <a:clrTo>
                  <a:srgbClr val="000000">
                    <a:alpha val="0"/>
                  </a:srgbClr>
                </a:clrTo>
              </a:clrChange>
            </a:blip>
            <a:srcRect/>
            <a:stretch>
              <a:fillRect/>
            </a:stretch>
          </p:blipFill>
          <p:spPr bwMode="auto">
            <a:xfrm>
              <a:off x="3198389" y="4465802"/>
              <a:ext cx="2943670" cy="1806467"/>
            </a:xfrm>
            <a:prstGeom prst="rect">
              <a:avLst/>
            </a:prstGeom>
            <a:solidFill>
              <a:schemeClr val="tx1"/>
            </a:solidFill>
            <a:ln w="19050">
              <a:solidFill>
                <a:schemeClr val="accent2"/>
              </a:solidFill>
              <a:miter lim="800000"/>
              <a:headEnd/>
              <a:tailEnd/>
            </a:ln>
          </p:spPr>
        </p:pic>
        <p:sp>
          <p:nvSpPr>
            <p:cNvPr id="14349" name="Прямоугольник 24"/>
            <p:cNvSpPr>
              <a:spLocks noChangeArrowheads="1"/>
            </p:cNvSpPr>
            <p:nvPr/>
          </p:nvSpPr>
          <p:spPr bwMode="auto">
            <a:xfrm>
              <a:off x="3619339" y="4086225"/>
              <a:ext cx="2121077" cy="338549"/>
            </a:xfrm>
            <a:prstGeom prst="rect">
              <a:avLst/>
            </a:prstGeom>
            <a:solidFill>
              <a:schemeClr val="bg1">
                <a:lumMod val="65000"/>
              </a:schemeClr>
            </a:solidFill>
            <a:ln w="9525">
              <a:noFill/>
              <a:miter lim="800000"/>
              <a:headEnd/>
              <a:tailEnd/>
            </a:ln>
          </p:spPr>
          <p:txBody>
            <a:bodyPr wrap="none">
              <a:spAutoFit/>
            </a:bodyPr>
            <a:lstStyle/>
            <a:p>
              <a:r>
                <a:rPr lang="en-US" b="1" dirty="0"/>
                <a:t>Rail/wheel interaction</a:t>
              </a:r>
              <a:endParaRPr lang="ru-RU" b="1" dirty="0"/>
            </a:p>
          </p:txBody>
        </p:sp>
      </p:grpSp>
      <p:sp>
        <p:nvSpPr>
          <p:cNvPr id="14341" name="Прямоугольник 25"/>
          <p:cNvSpPr>
            <a:spLocks noChangeArrowheads="1"/>
          </p:cNvSpPr>
          <p:nvPr/>
        </p:nvSpPr>
        <p:spPr bwMode="auto">
          <a:xfrm>
            <a:off x="2965450" y="461963"/>
            <a:ext cx="3619500" cy="338137"/>
          </a:xfrm>
          <a:prstGeom prst="rect">
            <a:avLst/>
          </a:prstGeom>
          <a:noFill/>
          <a:ln w="9525">
            <a:noFill/>
            <a:miter lim="800000"/>
            <a:headEnd/>
            <a:tailEnd/>
          </a:ln>
        </p:spPr>
        <p:txBody>
          <a:bodyPr wrap="none">
            <a:spAutoFit/>
          </a:bodyPr>
          <a:lstStyle/>
          <a:p>
            <a:r>
              <a:rPr lang="en-US" b="1"/>
              <a:t>3D model of the “student’s” locomotive</a:t>
            </a:r>
            <a:endParaRPr lang="ru-RU" b="1"/>
          </a:p>
        </p:txBody>
      </p:sp>
      <p:sp>
        <p:nvSpPr>
          <p:cNvPr id="14342" name="Прямоугольник 36"/>
          <p:cNvSpPr>
            <a:spLocks noChangeArrowheads="1"/>
          </p:cNvSpPr>
          <p:nvPr/>
        </p:nvSpPr>
        <p:spPr bwMode="auto">
          <a:xfrm>
            <a:off x="471488" y="4414838"/>
            <a:ext cx="1714500" cy="584200"/>
          </a:xfrm>
          <a:prstGeom prst="rect">
            <a:avLst/>
          </a:prstGeom>
          <a:noFill/>
          <a:ln w="9525">
            <a:noFill/>
            <a:miter lim="800000"/>
            <a:headEnd/>
            <a:tailEnd/>
          </a:ln>
        </p:spPr>
        <p:txBody>
          <a:bodyPr>
            <a:spAutoFit/>
          </a:bodyPr>
          <a:lstStyle/>
          <a:p>
            <a:pPr algn="l">
              <a:buFont typeface="Arial" charset="0"/>
              <a:buChar char="•"/>
            </a:pPr>
            <a:r>
              <a:rPr lang="en-US" dirty="0"/>
              <a:t> Rail and wheel profiles </a:t>
            </a:r>
            <a:endParaRPr lang="ru-RU" dirty="0"/>
          </a:p>
        </p:txBody>
      </p:sp>
      <p:sp>
        <p:nvSpPr>
          <p:cNvPr id="14343" name="Прямоугольник 37"/>
          <p:cNvSpPr>
            <a:spLocks noChangeArrowheads="1"/>
          </p:cNvSpPr>
          <p:nvPr/>
        </p:nvSpPr>
        <p:spPr bwMode="auto">
          <a:xfrm>
            <a:off x="498475" y="5111750"/>
            <a:ext cx="1800225" cy="831850"/>
          </a:xfrm>
          <a:prstGeom prst="rect">
            <a:avLst/>
          </a:prstGeom>
          <a:noFill/>
          <a:ln w="9525">
            <a:noFill/>
            <a:miter lim="800000"/>
            <a:headEnd/>
            <a:tailEnd/>
          </a:ln>
        </p:spPr>
        <p:txBody>
          <a:bodyPr>
            <a:spAutoFit/>
          </a:bodyPr>
          <a:lstStyle/>
          <a:p>
            <a:pPr algn="l">
              <a:buFont typeface="Arial" charset="0"/>
              <a:buChar char="•"/>
            </a:pPr>
            <a:r>
              <a:rPr lang="en-US" dirty="0"/>
              <a:t> Friction </a:t>
            </a:r>
            <a:r>
              <a:rPr lang="en-US" dirty="0" smtClean="0"/>
              <a:t> conditions </a:t>
            </a:r>
            <a:r>
              <a:rPr lang="en-US" dirty="0"/>
              <a:t>in rail wheel contact </a:t>
            </a:r>
            <a:endParaRPr lang="ru-RU" dirty="0"/>
          </a:p>
        </p:txBody>
      </p:sp>
      <p:sp>
        <p:nvSpPr>
          <p:cNvPr id="14344" name="Прямоугольник 38"/>
          <p:cNvSpPr>
            <a:spLocks noChangeArrowheads="1"/>
          </p:cNvSpPr>
          <p:nvPr/>
        </p:nvSpPr>
        <p:spPr bwMode="auto">
          <a:xfrm>
            <a:off x="7129525" y="4414838"/>
            <a:ext cx="1751012" cy="584200"/>
          </a:xfrm>
          <a:prstGeom prst="rect">
            <a:avLst/>
          </a:prstGeom>
          <a:noFill/>
          <a:ln w="9525">
            <a:noFill/>
            <a:miter lim="800000"/>
            <a:headEnd/>
            <a:tailEnd/>
          </a:ln>
        </p:spPr>
        <p:txBody>
          <a:bodyPr>
            <a:spAutoFit/>
          </a:bodyPr>
          <a:lstStyle/>
          <a:p>
            <a:pPr algn="l">
              <a:buFont typeface="Arial" charset="0"/>
              <a:buChar char="•"/>
            </a:pPr>
            <a:r>
              <a:rPr lang="en-US" dirty="0"/>
              <a:t> Stiffness and </a:t>
            </a:r>
            <a:r>
              <a:rPr lang="en-US" dirty="0" smtClean="0"/>
              <a:t>damping </a:t>
            </a:r>
            <a:r>
              <a:rPr lang="en-US" dirty="0"/>
              <a:t>of track</a:t>
            </a:r>
            <a:endParaRPr lang="ru-RU" dirty="0"/>
          </a:p>
        </p:txBody>
      </p:sp>
      <p:sp>
        <p:nvSpPr>
          <p:cNvPr id="14345" name="Прямоугольник 39"/>
          <p:cNvSpPr>
            <a:spLocks noChangeArrowheads="1"/>
          </p:cNvSpPr>
          <p:nvPr/>
        </p:nvSpPr>
        <p:spPr bwMode="auto">
          <a:xfrm>
            <a:off x="7129526" y="5111750"/>
            <a:ext cx="1751012" cy="585788"/>
          </a:xfrm>
          <a:prstGeom prst="rect">
            <a:avLst/>
          </a:prstGeom>
          <a:noFill/>
          <a:ln w="9525">
            <a:noFill/>
            <a:miter lim="800000"/>
            <a:headEnd/>
            <a:tailEnd/>
          </a:ln>
        </p:spPr>
        <p:txBody>
          <a:bodyPr wrap="square">
            <a:spAutoFit/>
          </a:bodyPr>
          <a:lstStyle/>
          <a:p>
            <a:pPr algn="l">
              <a:buFont typeface="Arial" charset="0"/>
              <a:buChar char="•"/>
            </a:pPr>
            <a:r>
              <a:rPr lang="en-US" dirty="0"/>
              <a:t> </a:t>
            </a:r>
            <a:r>
              <a:rPr lang="en-US" dirty="0" smtClean="0"/>
              <a:t>Railway </a:t>
            </a:r>
            <a:r>
              <a:rPr lang="en-US" dirty="0"/>
              <a:t>track irregularities</a:t>
            </a:r>
            <a:endParaRPr lang="ru-RU" dirty="0"/>
          </a:p>
        </p:txBody>
      </p:sp>
      <p:sp>
        <p:nvSpPr>
          <p:cNvPr id="44" name="Стрелка вниз 43"/>
          <p:cNvSpPr/>
          <p:nvPr/>
        </p:nvSpPr>
        <p:spPr bwMode="auto">
          <a:xfrm>
            <a:off x="4495804" y="3429006"/>
            <a:ext cx="368300" cy="474663"/>
          </a:xfrm>
          <a:prstGeom prst="downArrow">
            <a:avLst/>
          </a:prstGeom>
          <a:solidFill>
            <a:srgbClr val="CCECFF"/>
          </a:solidFill>
          <a:ln w="12700" cap="flat" cmpd="sng" algn="ctr">
            <a:solidFill>
              <a:schemeClr val="tx1"/>
            </a:solidFill>
            <a:prstDash val="solid"/>
            <a:round/>
            <a:headEnd type="none" w="med" len="med"/>
            <a:tailEnd type="none" w="med" len="med"/>
          </a:ln>
          <a:effectLst/>
        </p:spPr>
        <p:txBody>
          <a:bodyPr/>
          <a:lstStyle/>
          <a:p>
            <a:pPr>
              <a:defRPr/>
            </a:pPr>
            <a:endParaRPr lang="ru-RU"/>
          </a:p>
        </p:txBody>
      </p:sp>
      <p:sp>
        <p:nvSpPr>
          <p:cNvPr id="21" name="Стрелка вправо 20"/>
          <p:cNvSpPr/>
          <p:nvPr/>
        </p:nvSpPr>
        <p:spPr bwMode="auto">
          <a:xfrm>
            <a:off x="2125629" y="4648367"/>
            <a:ext cx="341284" cy="204640"/>
          </a:xfrm>
          <a:prstGeom prst="rightArrow">
            <a:avLst/>
          </a:prstGeom>
          <a:solidFill>
            <a:srgbClr val="CCECFF"/>
          </a:solidFill>
          <a:ln w="127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2" name="Стрелка вправо 21"/>
          <p:cNvSpPr/>
          <p:nvPr/>
        </p:nvSpPr>
        <p:spPr bwMode="auto">
          <a:xfrm>
            <a:off x="2125629" y="5378627"/>
            <a:ext cx="341284" cy="204640"/>
          </a:xfrm>
          <a:prstGeom prst="rightArrow">
            <a:avLst/>
          </a:prstGeom>
          <a:solidFill>
            <a:srgbClr val="CCECFF"/>
          </a:solidFill>
          <a:ln w="127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3" name="Стрелка вправо 22"/>
          <p:cNvSpPr/>
          <p:nvPr/>
        </p:nvSpPr>
        <p:spPr bwMode="auto">
          <a:xfrm flipH="1">
            <a:off x="6630390" y="4546047"/>
            <a:ext cx="341284" cy="204640"/>
          </a:xfrm>
          <a:prstGeom prst="rightArrow">
            <a:avLst/>
          </a:prstGeom>
          <a:solidFill>
            <a:srgbClr val="CCECFF"/>
          </a:solidFill>
          <a:ln w="127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4" name="Стрелка вправо 23"/>
          <p:cNvSpPr/>
          <p:nvPr/>
        </p:nvSpPr>
        <p:spPr bwMode="auto">
          <a:xfrm flipH="1">
            <a:off x="6630390" y="5276307"/>
            <a:ext cx="341284" cy="204640"/>
          </a:xfrm>
          <a:prstGeom prst="rightArrow">
            <a:avLst/>
          </a:prstGeom>
          <a:solidFill>
            <a:srgbClr val="CCECFF"/>
          </a:solidFill>
          <a:ln w="12700" cap="flat" cmpd="sng" algn="ctr">
            <a:solidFill>
              <a:schemeClr val="accent6"/>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Tree>
  </p:cSld>
  <p:clrMapOvr>
    <a:masterClrMapping/>
  </p:clrMapOvr>
  <p:transition advClick="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p:cNvSpPr>
            <a:spLocks noGrp="1" noChangeArrowheads="1"/>
          </p:cNvSpPr>
          <p:nvPr>
            <p:ph type="title"/>
          </p:nvPr>
        </p:nvSpPr>
        <p:spPr/>
        <p:txBody>
          <a:bodyPr/>
          <a:lstStyle/>
          <a:p>
            <a:pPr marL="342900" indent="-342900">
              <a:lnSpc>
                <a:spcPct val="140000"/>
              </a:lnSpc>
              <a:spcBef>
                <a:spcPct val="20000"/>
              </a:spcBef>
            </a:pPr>
            <a:r>
              <a:rPr lang="en-US" sz="1800" dirty="0" smtClean="0">
                <a:solidFill>
                  <a:srgbClr val="073F89"/>
                </a:solidFill>
              </a:rPr>
              <a:t>UM train model – Traction and dynamic brake systems</a:t>
            </a:r>
            <a:endParaRPr lang="ru-RU" sz="1800" dirty="0" smtClean="0">
              <a:solidFill>
                <a:srgbClr val="073F89"/>
              </a:solidFill>
            </a:endParaRPr>
          </a:p>
        </p:txBody>
      </p:sp>
      <p:pic>
        <p:nvPicPr>
          <p:cNvPr id="15363" name="Picture 4"/>
          <p:cNvPicPr>
            <a:picLocks noChangeAspect="1" noChangeArrowheads="1"/>
          </p:cNvPicPr>
          <p:nvPr/>
        </p:nvPicPr>
        <p:blipFill>
          <a:blip r:embed="rId3" cstate="print"/>
          <a:srcRect/>
          <a:stretch>
            <a:fillRect/>
          </a:stretch>
        </p:blipFill>
        <p:spPr bwMode="auto">
          <a:xfrm>
            <a:off x="474663" y="727075"/>
            <a:ext cx="8369300" cy="836613"/>
          </a:xfrm>
          <a:prstGeom prst="rect">
            <a:avLst/>
          </a:prstGeom>
          <a:noFill/>
          <a:ln w="12700">
            <a:noFill/>
            <a:miter lim="800000"/>
            <a:headEnd/>
            <a:tailEnd/>
          </a:ln>
        </p:spPr>
      </p:pic>
      <p:sp>
        <p:nvSpPr>
          <p:cNvPr id="15364" name="Прямоугольник 4"/>
          <p:cNvSpPr>
            <a:spLocks noChangeArrowheads="1"/>
          </p:cNvSpPr>
          <p:nvPr/>
        </p:nvSpPr>
        <p:spPr bwMode="auto">
          <a:xfrm>
            <a:off x="774700" y="690563"/>
            <a:ext cx="839788" cy="338137"/>
          </a:xfrm>
          <a:prstGeom prst="rect">
            <a:avLst/>
          </a:prstGeom>
          <a:noFill/>
          <a:ln w="9525">
            <a:noFill/>
            <a:miter lim="800000"/>
            <a:headEnd/>
            <a:tailEnd/>
          </a:ln>
        </p:spPr>
        <p:txBody>
          <a:bodyPr wrap="none">
            <a:spAutoFit/>
          </a:bodyPr>
          <a:lstStyle/>
          <a:p>
            <a:r>
              <a:rPr lang="en-US"/>
              <a:t>3D loco</a:t>
            </a:r>
            <a:endParaRPr lang="ru-RU"/>
          </a:p>
        </p:txBody>
      </p:sp>
      <p:sp>
        <p:nvSpPr>
          <p:cNvPr id="15365" name="Прямоугольник 5"/>
          <p:cNvSpPr>
            <a:spLocks noChangeArrowheads="1"/>
          </p:cNvSpPr>
          <p:nvPr/>
        </p:nvSpPr>
        <p:spPr bwMode="auto">
          <a:xfrm>
            <a:off x="7785100" y="727075"/>
            <a:ext cx="839788" cy="338138"/>
          </a:xfrm>
          <a:prstGeom prst="rect">
            <a:avLst/>
          </a:prstGeom>
          <a:noFill/>
          <a:ln w="9525">
            <a:noFill/>
            <a:miter lim="800000"/>
            <a:headEnd/>
            <a:tailEnd/>
          </a:ln>
        </p:spPr>
        <p:txBody>
          <a:bodyPr wrap="none">
            <a:spAutoFit/>
          </a:bodyPr>
          <a:lstStyle/>
          <a:p>
            <a:r>
              <a:rPr lang="en-US"/>
              <a:t>1D loco</a:t>
            </a:r>
            <a:endParaRPr lang="ru-RU"/>
          </a:p>
        </p:txBody>
      </p:sp>
      <p:sp>
        <p:nvSpPr>
          <p:cNvPr id="15366" name="Прямоугольник 6"/>
          <p:cNvSpPr>
            <a:spLocks noChangeArrowheads="1"/>
          </p:cNvSpPr>
          <p:nvPr/>
        </p:nvSpPr>
        <p:spPr bwMode="auto">
          <a:xfrm>
            <a:off x="4229100" y="690563"/>
            <a:ext cx="817563" cy="338137"/>
          </a:xfrm>
          <a:prstGeom prst="rect">
            <a:avLst/>
          </a:prstGeom>
          <a:noFill/>
          <a:ln w="9525">
            <a:noFill/>
            <a:miter lim="800000"/>
            <a:headEnd/>
            <a:tailEnd/>
          </a:ln>
        </p:spPr>
        <p:txBody>
          <a:bodyPr wrap="none">
            <a:spAutoFit/>
          </a:bodyPr>
          <a:lstStyle/>
          <a:p>
            <a:r>
              <a:rPr lang="en-US"/>
              <a:t>1D cars</a:t>
            </a:r>
            <a:endParaRPr lang="ru-RU"/>
          </a:p>
        </p:txBody>
      </p:sp>
      <p:pic>
        <p:nvPicPr>
          <p:cNvPr id="15367" name="Picture 5"/>
          <p:cNvPicPr>
            <a:picLocks noChangeAspect="1" noChangeArrowheads="1"/>
          </p:cNvPicPr>
          <p:nvPr/>
        </p:nvPicPr>
        <p:blipFill>
          <a:blip r:embed="rId4" cstate="print"/>
          <a:srcRect/>
          <a:stretch>
            <a:fillRect/>
          </a:stretch>
        </p:blipFill>
        <p:spPr bwMode="auto">
          <a:xfrm>
            <a:off x="1022350" y="2970213"/>
            <a:ext cx="3001963" cy="3073400"/>
          </a:xfrm>
          <a:prstGeom prst="rect">
            <a:avLst/>
          </a:prstGeom>
          <a:noFill/>
          <a:ln w="12700">
            <a:noFill/>
            <a:miter lim="800000"/>
            <a:headEnd/>
            <a:tailEnd/>
          </a:ln>
        </p:spPr>
      </p:pic>
      <p:pic>
        <p:nvPicPr>
          <p:cNvPr id="15368" name="Picture 7"/>
          <p:cNvPicPr>
            <a:picLocks noChangeAspect="1" noChangeArrowheads="1"/>
          </p:cNvPicPr>
          <p:nvPr/>
        </p:nvPicPr>
        <p:blipFill>
          <a:blip r:embed="rId5" cstate="print"/>
          <a:srcRect/>
          <a:stretch>
            <a:fillRect/>
          </a:stretch>
        </p:blipFill>
        <p:spPr bwMode="auto">
          <a:xfrm>
            <a:off x="5119688" y="2954338"/>
            <a:ext cx="3013075" cy="3089275"/>
          </a:xfrm>
          <a:prstGeom prst="rect">
            <a:avLst/>
          </a:prstGeom>
          <a:noFill/>
          <a:ln w="12700">
            <a:noFill/>
            <a:miter lim="800000"/>
            <a:headEnd/>
            <a:tailEnd/>
          </a:ln>
        </p:spPr>
      </p:pic>
      <p:sp>
        <p:nvSpPr>
          <p:cNvPr id="15369" name="Прямоугольник 10"/>
          <p:cNvSpPr>
            <a:spLocks noChangeArrowheads="1"/>
          </p:cNvSpPr>
          <p:nvPr/>
        </p:nvSpPr>
        <p:spPr bwMode="auto">
          <a:xfrm>
            <a:off x="884238" y="2025650"/>
            <a:ext cx="3432175" cy="830263"/>
          </a:xfrm>
          <a:prstGeom prst="rect">
            <a:avLst/>
          </a:prstGeom>
          <a:noFill/>
          <a:ln w="9525">
            <a:noFill/>
            <a:miter lim="800000"/>
            <a:headEnd/>
            <a:tailEnd/>
          </a:ln>
        </p:spPr>
        <p:txBody>
          <a:bodyPr>
            <a:spAutoFit/>
          </a:bodyPr>
          <a:lstStyle/>
          <a:p>
            <a:pPr algn="l"/>
            <a:r>
              <a:rPr lang="en-US" b="1" dirty="0"/>
              <a:t>Traction characteristic</a:t>
            </a:r>
            <a:r>
              <a:rPr lang="en-US" dirty="0"/>
              <a:t>: </a:t>
            </a:r>
          </a:p>
          <a:p>
            <a:pPr algn="l"/>
            <a:r>
              <a:rPr lang="en-US" dirty="0"/>
              <a:t>dependence of torque/force on vehicle speed for every throttle position</a:t>
            </a:r>
            <a:endParaRPr lang="ru-RU" dirty="0"/>
          </a:p>
        </p:txBody>
      </p:sp>
      <p:sp>
        <p:nvSpPr>
          <p:cNvPr id="15370" name="Прямоугольник 12"/>
          <p:cNvSpPr>
            <a:spLocks noChangeArrowheads="1"/>
          </p:cNvSpPr>
          <p:nvPr/>
        </p:nvSpPr>
        <p:spPr bwMode="auto">
          <a:xfrm>
            <a:off x="5192713" y="2005013"/>
            <a:ext cx="3708400" cy="830262"/>
          </a:xfrm>
          <a:prstGeom prst="rect">
            <a:avLst/>
          </a:prstGeom>
          <a:noFill/>
          <a:ln w="9525">
            <a:noFill/>
            <a:miter lim="800000"/>
            <a:headEnd/>
            <a:tailEnd/>
          </a:ln>
        </p:spPr>
        <p:txBody>
          <a:bodyPr>
            <a:spAutoFit/>
          </a:bodyPr>
          <a:lstStyle/>
          <a:p>
            <a:pPr algn="l"/>
            <a:r>
              <a:rPr lang="en-US" b="1"/>
              <a:t>Electrical dynamic brake characteristic:</a:t>
            </a:r>
          </a:p>
          <a:p>
            <a:pPr algn="l"/>
            <a:r>
              <a:rPr lang="en-US"/>
              <a:t>dependence of torque/force on vehicle speed for every brake position</a:t>
            </a:r>
            <a:endParaRPr lang="ru-RU"/>
          </a:p>
        </p:txBody>
      </p:sp>
      <p:cxnSp>
        <p:nvCxnSpPr>
          <p:cNvPr id="15371" name="Прямая со стрелкой 14"/>
          <p:cNvCxnSpPr>
            <a:cxnSpLocks noChangeShapeType="1"/>
          </p:cNvCxnSpPr>
          <p:nvPr/>
        </p:nvCxnSpPr>
        <p:spPr bwMode="auto">
          <a:xfrm rot="10800000" flipV="1">
            <a:off x="2605088" y="1428750"/>
            <a:ext cx="5435600" cy="612775"/>
          </a:xfrm>
          <a:prstGeom prst="straightConnector1">
            <a:avLst/>
          </a:prstGeom>
          <a:noFill/>
          <a:ln w="12700" algn="ctr">
            <a:solidFill>
              <a:schemeClr val="tx1"/>
            </a:solidFill>
            <a:round/>
            <a:headEnd/>
            <a:tailEnd type="arrow" w="med" len="med"/>
          </a:ln>
        </p:spPr>
      </p:cxnSp>
      <p:cxnSp>
        <p:nvCxnSpPr>
          <p:cNvPr id="15372" name="Прямая со стрелкой 18"/>
          <p:cNvCxnSpPr>
            <a:cxnSpLocks noChangeShapeType="1"/>
          </p:cNvCxnSpPr>
          <p:nvPr/>
        </p:nvCxnSpPr>
        <p:spPr bwMode="auto">
          <a:xfrm>
            <a:off x="1176338" y="1428750"/>
            <a:ext cx="1423987" cy="612775"/>
          </a:xfrm>
          <a:prstGeom prst="straightConnector1">
            <a:avLst/>
          </a:prstGeom>
          <a:noFill/>
          <a:ln w="12700" algn="ctr">
            <a:solidFill>
              <a:schemeClr val="tx1"/>
            </a:solidFill>
            <a:round/>
            <a:headEnd/>
            <a:tailEnd type="arrow" w="med" len="med"/>
          </a:ln>
        </p:spPr>
      </p:cxnSp>
      <p:cxnSp>
        <p:nvCxnSpPr>
          <p:cNvPr id="15373" name="Прямая со стрелкой 22"/>
          <p:cNvCxnSpPr>
            <a:cxnSpLocks noChangeShapeType="1"/>
          </p:cNvCxnSpPr>
          <p:nvPr/>
        </p:nvCxnSpPr>
        <p:spPr bwMode="auto">
          <a:xfrm rot="10800000" flipH="1" flipV="1">
            <a:off x="1176338" y="1428750"/>
            <a:ext cx="5435600" cy="612775"/>
          </a:xfrm>
          <a:prstGeom prst="straightConnector1">
            <a:avLst/>
          </a:prstGeom>
          <a:noFill/>
          <a:ln w="12700" algn="ctr">
            <a:solidFill>
              <a:schemeClr val="tx1"/>
            </a:solidFill>
            <a:round/>
            <a:headEnd/>
            <a:tailEnd type="arrow" w="med" len="med"/>
          </a:ln>
        </p:spPr>
      </p:cxnSp>
      <p:cxnSp>
        <p:nvCxnSpPr>
          <p:cNvPr id="15374" name="Прямая со стрелкой 23"/>
          <p:cNvCxnSpPr>
            <a:cxnSpLocks noChangeShapeType="1"/>
          </p:cNvCxnSpPr>
          <p:nvPr/>
        </p:nvCxnSpPr>
        <p:spPr bwMode="auto">
          <a:xfrm flipH="1">
            <a:off x="6616700" y="1428750"/>
            <a:ext cx="1423988" cy="612775"/>
          </a:xfrm>
          <a:prstGeom prst="straightConnector1">
            <a:avLst/>
          </a:prstGeom>
          <a:noFill/>
          <a:ln w="12700" algn="ctr">
            <a:solidFill>
              <a:schemeClr val="tx1"/>
            </a:solidFill>
            <a:round/>
            <a:headEnd/>
            <a:tailEnd type="arrow" w="med" len="med"/>
          </a:ln>
        </p:spPr>
      </p:cxnSp>
    </p:spTree>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6"/>
          <p:cNvSpPr>
            <a:spLocks noGrp="1" noChangeArrowheads="1"/>
          </p:cNvSpPr>
          <p:nvPr>
            <p:ph type="title"/>
          </p:nvPr>
        </p:nvSpPr>
        <p:spPr/>
        <p:txBody>
          <a:bodyPr/>
          <a:lstStyle/>
          <a:p>
            <a:pPr eaLnBrk="1" hangingPunct="1"/>
            <a:r>
              <a:rPr lang="en-US" sz="1800" dirty="0" smtClean="0">
                <a:solidFill>
                  <a:srgbClr val="073F89"/>
                </a:solidFill>
              </a:rPr>
              <a:t>UM train model – </a:t>
            </a:r>
            <a:r>
              <a:rPr lang="en-US" sz="1800" dirty="0" smtClean="0"/>
              <a:t>Brake system diagram</a:t>
            </a:r>
            <a:endParaRPr lang="ru-RU" sz="1800" dirty="0" smtClean="0"/>
          </a:p>
        </p:txBody>
      </p:sp>
      <p:sp>
        <p:nvSpPr>
          <p:cNvPr id="77944" name="Rectangle 12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pSp>
        <p:nvGrpSpPr>
          <p:cNvPr id="77825" name="Group 1"/>
          <p:cNvGrpSpPr>
            <a:grpSpLocks noChangeAspect="1"/>
          </p:cNvGrpSpPr>
          <p:nvPr/>
        </p:nvGrpSpPr>
        <p:grpSpPr bwMode="auto">
          <a:xfrm>
            <a:off x="488860" y="1007842"/>
            <a:ext cx="8071793" cy="3437479"/>
            <a:chOff x="1707" y="1134"/>
            <a:chExt cx="8835" cy="3762"/>
          </a:xfrm>
        </p:grpSpPr>
        <p:sp>
          <p:nvSpPr>
            <p:cNvPr id="77943" name="AutoShape 119"/>
            <p:cNvSpPr>
              <a:spLocks noChangeAspect="1" noChangeArrowheads="1" noTextEdit="1"/>
            </p:cNvSpPr>
            <p:nvPr/>
          </p:nvSpPr>
          <p:spPr bwMode="auto">
            <a:xfrm>
              <a:off x="1707" y="1134"/>
              <a:ext cx="8835" cy="3762"/>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77942" name="AutoShape 118"/>
            <p:cNvSpPr>
              <a:spLocks noChangeArrowheads="1"/>
            </p:cNvSpPr>
            <p:nvPr/>
          </p:nvSpPr>
          <p:spPr bwMode="auto">
            <a:xfrm rot="5400000">
              <a:off x="8669" y="4088"/>
              <a:ext cx="114" cy="134"/>
            </a:xfrm>
            <a:prstGeom prst="triangle">
              <a:avLst>
                <a:gd name="adj" fmla="val 50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41" name="Rectangle 117"/>
            <p:cNvSpPr>
              <a:spLocks noChangeArrowheads="1"/>
            </p:cNvSpPr>
            <p:nvPr/>
          </p:nvSpPr>
          <p:spPr bwMode="auto">
            <a:xfrm>
              <a:off x="8911" y="1989"/>
              <a:ext cx="86" cy="57"/>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40" name="Rectangle 116"/>
            <p:cNvSpPr>
              <a:spLocks noChangeArrowheads="1"/>
            </p:cNvSpPr>
            <p:nvPr/>
          </p:nvSpPr>
          <p:spPr bwMode="auto">
            <a:xfrm>
              <a:off x="8842" y="1875"/>
              <a:ext cx="228" cy="11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grpSp>
          <p:nvGrpSpPr>
            <p:cNvPr id="77925" name="Group 101"/>
            <p:cNvGrpSpPr>
              <a:grpSpLocks/>
            </p:cNvGrpSpPr>
            <p:nvPr/>
          </p:nvGrpSpPr>
          <p:grpSpPr bwMode="auto">
            <a:xfrm>
              <a:off x="1707" y="2331"/>
              <a:ext cx="1197" cy="604"/>
              <a:chOff x="3246" y="2808"/>
              <a:chExt cx="1197" cy="604"/>
            </a:xfrm>
          </p:grpSpPr>
          <p:sp>
            <p:nvSpPr>
              <p:cNvPr id="77939" name="Freeform 115"/>
              <p:cNvSpPr>
                <a:spLocks/>
              </p:cNvSpPr>
              <p:nvPr/>
            </p:nvSpPr>
            <p:spPr bwMode="auto">
              <a:xfrm>
                <a:off x="3246" y="2808"/>
                <a:ext cx="1197" cy="604"/>
              </a:xfrm>
              <a:custGeom>
                <a:avLst/>
                <a:gdLst/>
                <a:ahLst/>
                <a:cxnLst>
                  <a:cxn ang="0">
                    <a:pos x="456" y="604"/>
                  </a:cxn>
                  <a:cxn ang="0">
                    <a:pos x="912" y="604"/>
                  </a:cxn>
                  <a:cxn ang="0">
                    <a:pos x="912" y="490"/>
                  </a:cxn>
                  <a:cxn ang="0">
                    <a:pos x="1083" y="320"/>
                  </a:cxn>
                  <a:cxn ang="0">
                    <a:pos x="1140" y="377"/>
                  </a:cxn>
                  <a:cxn ang="0">
                    <a:pos x="1197" y="320"/>
                  </a:cxn>
                  <a:cxn ang="0">
                    <a:pos x="912" y="36"/>
                  </a:cxn>
                  <a:cxn ang="0">
                    <a:pos x="855" y="93"/>
                  </a:cxn>
                  <a:cxn ang="0">
                    <a:pos x="912" y="150"/>
                  </a:cxn>
                  <a:cxn ang="0">
                    <a:pos x="798" y="263"/>
                  </a:cxn>
                  <a:cxn ang="0">
                    <a:pos x="741" y="263"/>
                  </a:cxn>
                  <a:cxn ang="0">
                    <a:pos x="741" y="93"/>
                  </a:cxn>
                  <a:cxn ang="0">
                    <a:pos x="798" y="93"/>
                  </a:cxn>
                  <a:cxn ang="0">
                    <a:pos x="795" y="0"/>
                  </a:cxn>
                  <a:cxn ang="0">
                    <a:pos x="396" y="0"/>
                  </a:cxn>
                  <a:cxn ang="0">
                    <a:pos x="399" y="93"/>
                  </a:cxn>
                  <a:cxn ang="0">
                    <a:pos x="456" y="93"/>
                  </a:cxn>
                  <a:cxn ang="0">
                    <a:pos x="456" y="263"/>
                  </a:cxn>
                  <a:cxn ang="0">
                    <a:pos x="399" y="263"/>
                  </a:cxn>
                  <a:cxn ang="0">
                    <a:pos x="285" y="150"/>
                  </a:cxn>
                  <a:cxn ang="0">
                    <a:pos x="342" y="93"/>
                  </a:cxn>
                  <a:cxn ang="0">
                    <a:pos x="285" y="36"/>
                  </a:cxn>
                  <a:cxn ang="0">
                    <a:pos x="0" y="320"/>
                  </a:cxn>
                  <a:cxn ang="0">
                    <a:pos x="57" y="377"/>
                  </a:cxn>
                  <a:cxn ang="0">
                    <a:pos x="114" y="320"/>
                  </a:cxn>
                  <a:cxn ang="0">
                    <a:pos x="285" y="490"/>
                  </a:cxn>
                  <a:cxn ang="0">
                    <a:pos x="285" y="604"/>
                  </a:cxn>
                  <a:cxn ang="0">
                    <a:pos x="456" y="604"/>
                  </a:cxn>
                </a:cxnLst>
                <a:rect l="0" t="0" r="r" b="b"/>
                <a:pathLst>
                  <a:path w="1197" h="604">
                    <a:moveTo>
                      <a:pt x="456" y="604"/>
                    </a:moveTo>
                    <a:lnTo>
                      <a:pt x="912" y="604"/>
                    </a:lnTo>
                    <a:lnTo>
                      <a:pt x="912" y="490"/>
                    </a:lnTo>
                    <a:lnTo>
                      <a:pt x="1083" y="320"/>
                    </a:lnTo>
                    <a:lnTo>
                      <a:pt x="1140" y="377"/>
                    </a:lnTo>
                    <a:lnTo>
                      <a:pt x="1197" y="320"/>
                    </a:lnTo>
                    <a:lnTo>
                      <a:pt x="912" y="36"/>
                    </a:lnTo>
                    <a:lnTo>
                      <a:pt x="855" y="93"/>
                    </a:lnTo>
                    <a:lnTo>
                      <a:pt x="912" y="150"/>
                    </a:lnTo>
                    <a:lnTo>
                      <a:pt x="798" y="263"/>
                    </a:lnTo>
                    <a:lnTo>
                      <a:pt x="741" y="263"/>
                    </a:lnTo>
                    <a:lnTo>
                      <a:pt x="741" y="93"/>
                    </a:lnTo>
                    <a:lnTo>
                      <a:pt x="798" y="93"/>
                    </a:lnTo>
                    <a:lnTo>
                      <a:pt x="795" y="0"/>
                    </a:lnTo>
                    <a:lnTo>
                      <a:pt x="396" y="0"/>
                    </a:lnTo>
                    <a:lnTo>
                      <a:pt x="399" y="93"/>
                    </a:lnTo>
                    <a:lnTo>
                      <a:pt x="456" y="93"/>
                    </a:lnTo>
                    <a:lnTo>
                      <a:pt x="456" y="263"/>
                    </a:lnTo>
                    <a:lnTo>
                      <a:pt x="399" y="263"/>
                    </a:lnTo>
                    <a:lnTo>
                      <a:pt x="285" y="150"/>
                    </a:lnTo>
                    <a:lnTo>
                      <a:pt x="342" y="93"/>
                    </a:lnTo>
                    <a:lnTo>
                      <a:pt x="285" y="36"/>
                    </a:lnTo>
                    <a:lnTo>
                      <a:pt x="0" y="320"/>
                    </a:lnTo>
                    <a:lnTo>
                      <a:pt x="57" y="377"/>
                    </a:lnTo>
                    <a:lnTo>
                      <a:pt x="114" y="320"/>
                    </a:lnTo>
                    <a:lnTo>
                      <a:pt x="285" y="490"/>
                    </a:lnTo>
                    <a:lnTo>
                      <a:pt x="285" y="604"/>
                    </a:lnTo>
                    <a:lnTo>
                      <a:pt x="456" y="604"/>
                    </a:lnTo>
                    <a:close/>
                  </a:path>
                </a:pathLst>
              </a:custGeom>
              <a:solidFill>
                <a:srgbClr val="FFFFCC"/>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8" name="AutoShape 114"/>
              <p:cNvSpPr>
                <a:spLocks noChangeShapeType="1"/>
              </p:cNvSpPr>
              <p:nvPr/>
            </p:nvSpPr>
            <p:spPr bwMode="auto">
              <a:xfrm>
                <a:off x="4158" y="2958"/>
                <a:ext cx="171" cy="17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7" name="AutoShape 113"/>
              <p:cNvSpPr>
                <a:spLocks noChangeShapeType="1"/>
              </p:cNvSpPr>
              <p:nvPr/>
            </p:nvSpPr>
            <p:spPr bwMode="auto">
              <a:xfrm>
                <a:off x="3702" y="2901"/>
                <a:ext cx="28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6" name="AutoShape 112"/>
              <p:cNvSpPr>
                <a:spLocks noChangeShapeType="1"/>
              </p:cNvSpPr>
              <p:nvPr/>
            </p:nvSpPr>
            <p:spPr bwMode="auto">
              <a:xfrm flipV="1">
                <a:off x="3360" y="2958"/>
                <a:ext cx="171" cy="170"/>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5" name="AutoShape 111"/>
              <p:cNvSpPr>
                <a:spLocks noChangeShapeType="1"/>
              </p:cNvSpPr>
              <p:nvPr/>
            </p:nvSpPr>
            <p:spPr bwMode="auto">
              <a:xfrm>
                <a:off x="4050" y="2952"/>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4" name="AutoShape 110"/>
              <p:cNvSpPr>
                <a:spLocks noChangeShapeType="1"/>
              </p:cNvSpPr>
              <p:nvPr/>
            </p:nvSpPr>
            <p:spPr bwMode="auto">
              <a:xfrm>
                <a:off x="4068" y="2934"/>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3" name="AutoShape 109"/>
              <p:cNvSpPr>
                <a:spLocks noChangeShapeType="1"/>
              </p:cNvSpPr>
              <p:nvPr/>
            </p:nvSpPr>
            <p:spPr bwMode="auto">
              <a:xfrm>
                <a:off x="4086" y="2917"/>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77929" name="Group 105"/>
              <p:cNvGrpSpPr>
                <a:grpSpLocks/>
              </p:cNvGrpSpPr>
              <p:nvPr/>
            </p:nvGrpSpPr>
            <p:grpSpPr bwMode="auto">
              <a:xfrm rot="16200000">
                <a:off x="3319" y="2916"/>
                <a:ext cx="324" cy="329"/>
                <a:chOff x="2754" y="3015"/>
                <a:chExt cx="324" cy="329"/>
              </a:xfrm>
            </p:grpSpPr>
            <p:sp>
              <p:nvSpPr>
                <p:cNvPr id="77932" name="AutoShape 108"/>
                <p:cNvSpPr>
                  <a:spLocks noChangeShapeType="1"/>
                </p:cNvSpPr>
                <p:nvPr/>
              </p:nvSpPr>
              <p:spPr bwMode="auto">
                <a:xfrm>
                  <a:off x="2754" y="3050"/>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1" name="AutoShape 107"/>
                <p:cNvSpPr>
                  <a:spLocks noChangeShapeType="1"/>
                </p:cNvSpPr>
                <p:nvPr/>
              </p:nvSpPr>
              <p:spPr bwMode="auto">
                <a:xfrm>
                  <a:off x="2772" y="3032"/>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30" name="AutoShape 106"/>
                <p:cNvSpPr>
                  <a:spLocks noChangeShapeType="1"/>
                </p:cNvSpPr>
                <p:nvPr/>
              </p:nvSpPr>
              <p:spPr bwMode="auto">
                <a:xfrm>
                  <a:off x="2790" y="3015"/>
                  <a:ext cx="288" cy="29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77928" name="AutoShape 104"/>
              <p:cNvSpPr>
                <a:spLocks noChangeShapeType="1"/>
              </p:cNvSpPr>
              <p:nvPr/>
            </p:nvSpPr>
            <p:spPr bwMode="auto">
              <a:xfrm>
                <a:off x="3645" y="2925"/>
                <a:ext cx="40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27" name="AutoShape 103"/>
              <p:cNvSpPr>
                <a:spLocks noChangeShapeType="1"/>
              </p:cNvSpPr>
              <p:nvPr/>
            </p:nvSpPr>
            <p:spPr bwMode="auto">
              <a:xfrm>
                <a:off x="3645" y="2949"/>
                <a:ext cx="40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26" name="AutoShape 102"/>
              <p:cNvSpPr>
                <a:spLocks noChangeShapeType="1"/>
              </p:cNvSpPr>
              <p:nvPr/>
            </p:nvSpPr>
            <p:spPr bwMode="auto">
              <a:xfrm>
                <a:off x="3645" y="2976"/>
                <a:ext cx="40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77921" name="Group 97"/>
            <p:cNvGrpSpPr>
              <a:grpSpLocks/>
            </p:cNvGrpSpPr>
            <p:nvPr/>
          </p:nvGrpSpPr>
          <p:grpSpPr bwMode="auto">
            <a:xfrm>
              <a:off x="3018" y="1533"/>
              <a:ext cx="1538" cy="741"/>
              <a:chOff x="4827" y="2787"/>
              <a:chExt cx="2247" cy="684"/>
            </a:xfrm>
          </p:grpSpPr>
          <p:sp>
            <p:nvSpPr>
              <p:cNvPr id="77924" name="Arc 100"/>
              <p:cNvSpPr>
                <a:spLocks/>
              </p:cNvSpPr>
              <p:nvPr/>
            </p:nvSpPr>
            <p:spPr bwMode="auto">
              <a:xfrm rot="10800000">
                <a:off x="4827" y="2787"/>
                <a:ext cx="237" cy="683"/>
              </a:xfrm>
              <a:custGeom>
                <a:avLst/>
                <a:gdLst>
                  <a:gd name="G0" fmla="+- 164 0 0"/>
                  <a:gd name="G1" fmla="+- 21600 0 0"/>
                  <a:gd name="G2" fmla="+- 21600 0 0"/>
                  <a:gd name="T0" fmla="*/ 164 w 21764"/>
                  <a:gd name="T1" fmla="*/ 0 h 43200"/>
                  <a:gd name="T2" fmla="*/ 0 w 21764"/>
                  <a:gd name="T3" fmla="*/ 43199 h 43200"/>
                  <a:gd name="T4" fmla="*/ 164 w 21764"/>
                  <a:gd name="T5" fmla="*/ 21600 h 43200"/>
                </a:gdLst>
                <a:ahLst/>
                <a:cxnLst>
                  <a:cxn ang="0">
                    <a:pos x="T0" y="T1"/>
                  </a:cxn>
                  <a:cxn ang="0">
                    <a:pos x="T2" y="T3"/>
                  </a:cxn>
                  <a:cxn ang="0">
                    <a:pos x="T4" y="T5"/>
                  </a:cxn>
                </a:cxnLst>
                <a:rect l="0" t="0" r="r" b="b"/>
                <a:pathLst>
                  <a:path w="21764" h="43200" fill="none" extrusionOk="0">
                    <a:moveTo>
                      <a:pt x="163" y="0"/>
                    </a:moveTo>
                    <a:cubicBezTo>
                      <a:pt x="12093" y="0"/>
                      <a:pt x="21764" y="9670"/>
                      <a:pt x="21764" y="21600"/>
                    </a:cubicBezTo>
                    <a:cubicBezTo>
                      <a:pt x="21764" y="33529"/>
                      <a:pt x="12093" y="43200"/>
                      <a:pt x="164" y="43200"/>
                    </a:cubicBezTo>
                    <a:cubicBezTo>
                      <a:pt x="109" y="43200"/>
                      <a:pt x="54" y="43199"/>
                      <a:pt x="-1" y="43199"/>
                    </a:cubicBezTo>
                  </a:path>
                  <a:path w="21764" h="43200" stroke="0" extrusionOk="0">
                    <a:moveTo>
                      <a:pt x="163" y="0"/>
                    </a:moveTo>
                    <a:cubicBezTo>
                      <a:pt x="12093" y="0"/>
                      <a:pt x="21764" y="9670"/>
                      <a:pt x="21764" y="21600"/>
                    </a:cubicBezTo>
                    <a:cubicBezTo>
                      <a:pt x="21764" y="33529"/>
                      <a:pt x="12093" y="43200"/>
                      <a:pt x="164" y="43200"/>
                    </a:cubicBezTo>
                    <a:cubicBezTo>
                      <a:pt x="109" y="43200"/>
                      <a:pt x="54" y="43199"/>
                      <a:pt x="-1" y="43199"/>
                    </a:cubicBezTo>
                    <a:lnTo>
                      <a:pt x="164" y="21600"/>
                    </a:lnTo>
                    <a:close/>
                  </a:path>
                </a:pathLst>
              </a:custGeom>
              <a:solidFill>
                <a:srgbClr val="CCE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23" name="Arc 99"/>
              <p:cNvSpPr>
                <a:spLocks/>
              </p:cNvSpPr>
              <p:nvPr/>
            </p:nvSpPr>
            <p:spPr bwMode="auto">
              <a:xfrm>
                <a:off x="6837" y="2787"/>
                <a:ext cx="237" cy="683"/>
              </a:xfrm>
              <a:custGeom>
                <a:avLst/>
                <a:gdLst>
                  <a:gd name="G0" fmla="+- 164 0 0"/>
                  <a:gd name="G1" fmla="+- 21600 0 0"/>
                  <a:gd name="G2" fmla="+- 21600 0 0"/>
                  <a:gd name="T0" fmla="*/ 164 w 21764"/>
                  <a:gd name="T1" fmla="*/ 0 h 43200"/>
                  <a:gd name="T2" fmla="*/ 0 w 21764"/>
                  <a:gd name="T3" fmla="*/ 43199 h 43200"/>
                  <a:gd name="T4" fmla="*/ 164 w 21764"/>
                  <a:gd name="T5" fmla="*/ 21600 h 43200"/>
                </a:gdLst>
                <a:ahLst/>
                <a:cxnLst>
                  <a:cxn ang="0">
                    <a:pos x="T0" y="T1"/>
                  </a:cxn>
                  <a:cxn ang="0">
                    <a:pos x="T2" y="T3"/>
                  </a:cxn>
                  <a:cxn ang="0">
                    <a:pos x="T4" y="T5"/>
                  </a:cxn>
                </a:cxnLst>
                <a:rect l="0" t="0" r="r" b="b"/>
                <a:pathLst>
                  <a:path w="21764" h="43200" fill="none" extrusionOk="0">
                    <a:moveTo>
                      <a:pt x="163" y="0"/>
                    </a:moveTo>
                    <a:cubicBezTo>
                      <a:pt x="12093" y="0"/>
                      <a:pt x="21764" y="9670"/>
                      <a:pt x="21764" y="21600"/>
                    </a:cubicBezTo>
                    <a:cubicBezTo>
                      <a:pt x="21764" y="33529"/>
                      <a:pt x="12093" y="43200"/>
                      <a:pt x="164" y="43200"/>
                    </a:cubicBezTo>
                    <a:cubicBezTo>
                      <a:pt x="109" y="43200"/>
                      <a:pt x="54" y="43199"/>
                      <a:pt x="-1" y="43199"/>
                    </a:cubicBezTo>
                  </a:path>
                  <a:path w="21764" h="43200" stroke="0" extrusionOk="0">
                    <a:moveTo>
                      <a:pt x="163" y="0"/>
                    </a:moveTo>
                    <a:cubicBezTo>
                      <a:pt x="12093" y="0"/>
                      <a:pt x="21764" y="9670"/>
                      <a:pt x="21764" y="21600"/>
                    </a:cubicBezTo>
                    <a:cubicBezTo>
                      <a:pt x="21764" y="33529"/>
                      <a:pt x="12093" y="43200"/>
                      <a:pt x="164" y="43200"/>
                    </a:cubicBezTo>
                    <a:cubicBezTo>
                      <a:pt x="109" y="43200"/>
                      <a:pt x="54" y="43199"/>
                      <a:pt x="-1" y="43199"/>
                    </a:cubicBezTo>
                    <a:lnTo>
                      <a:pt x="164" y="21600"/>
                    </a:lnTo>
                    <a:close/>
                  </a:path>
                </a:pathLst>
              </a:custGeom>
              <a:solidFill>
                <a:srgbClr val="CCE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22" name="Rectangle 98"/>
              <p:cNvSpPr>
                <a:spLocks noChangeArrowheads="1"/>
              </p:cNvSpPr>
              <p:nvPr/>
            </p:nvSpPr>
            <p:spPr bwMode="auto">
              <a:xfrm>
                <a:off x="5070" y="2787"/>
                <a:ext cx="1767" cy="684"/>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77914" name="Group 90"/>
            <p:cNvGrpSpPr>
              <a:grpSpLocks/>
            </p:cNvGrpSpPr>
            <p:nvPr/>
          </p:nvGrpSpPr>
          <p:grpSpPr bwMode="auto">
            <a:xfrm>
              <a:off x="4842" y="1134"/>
              <a:ext cx="458" cy="399"/>
              <a:chOff x="1878" y="1476"/>
              <a:chExt cx="1010" cy="1130"/>
            </a:xfrm>
          </p:grpSpPr>
          <p:sp>
            <p:nvSpPr>
              <p:cNvPr id="77920" name="Rectangle 96"/>
              <p:cNvSpPr>
                <a:spLocks noChangeArrowheads="1"/>
              </p:cNvSpPr>
              <p:nvPr/>
            </p:nvSpPr>
            <p:spPr bwMode="auto">
              <a:xfrm>
                <a:off x="2334" y="2046"/>
                <a:ext cx="554" cy="560"/>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9" name="Rectangle 95"/>
              <p:cNvSpPr>
                <a:spLocks noChangeArrowheads="1"/>
              </p:cNvSpPr>
              <p:nvPr/>
            </p:nvSpPr>
            <p:spPr bwMode="auto">
              <a:xfrm>
                <a:off x="2334" y="2046"/>
                <a:ext cx="554" cy="114"/>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8" name="Rectangle 94"/>
              <p:cNvSpPr>
                <a:spLocks noChangeArrowheads="1"/>
              </p:cNvSpPr>
              <p:nvPr/>
            </p:nvSpPr>
            <p:spPr bwMode="auto">
              <a:xfrm>
                <a:off x="2390" y="1761"/>
                <a:ext cx="456" cy="285"/>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7" name="Rectangle 93"/>
              <p:cNvSpPr>
                <a:spLocks noChangeArrowheads="1"/>
              </p:cNvSpPr>
              <p:nvPr/>
            </p:nvSpPr>
            <p:spPr bwMode="auto">
              <a:xfrm>
                <a:off x="2505" y="1590"/>
                <a:ext cx="228" cy="171"/>
              </a:xfrm>
              <a:prstGeom prst="rect">
                <a:avLst/>
              </a:prstGeom>
              <a:solidFill>
                <a:srgbClr val="92D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6" name="Rectangle 92"/>
              <p:cNvSpPr>
                <a:spLocks noChangeArrowheads="1"/>
              </p:cNvSpPr>
              <p:nvPr/>
            </p:nvSpPr>
            <p:spPr bwMode="auto">
              <a:xfrm>
                <a:off x="2562" y="1476"/>
                <a:ext cx="114" cy="114"/>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5" name="Freeform 91"/>
              <p:cNvSpPr>
                <a:spLocks/>
              </p:cNvSpPr>
              <p:nvPr/>
            </p:nvSpPr>
            <p:spPr bwMode="auto">
              <a:xfrm>
                <a:off x="1878" y="1590"/>
                <a:ext cx="912" cy="114"/>
              </a:xfrm>
              <a:custGeom>
                <a:avLst/>
                <a:gdLst/>
                <a:ahLst/>
                <a:cxnLst>
                  <a:cxn ang="0">
                    <a:pos x="912" y="0"/>
                  </a:cxn>
                  <a:cxn ang="0">
                    <a:pos x="399" y="0"/>
                  </a:cxn>
                  <a:cxn ang="0">
                    <a:pos x="285" y="114"/>
                  </a:cxn>
                  <a:cxn ang="0">
                    <a:pos x="0" y="114"/>
                  </a:cxn>
                </a:cxnLst>
                <a:rect l="0" t="0" r="r" b="b"/>
                <a:pathLst>
                  <a:path w="912" h="114">
                    <a:moveTo>
                      <a:pt x="912" y="0"/>
                    </a:moveTo>
                    <a:lnTo>
                      <a:pt x="399" y="0"/>
                    </a:lnTo>
                    <a:lnTo>
                      <a:pt x="285" y="114"/>
                    </a:lnTo>
                    <a:lnTo>
                      <a:pt x="0" y="114"/>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77903" name="Group 79"/>
            <p:cNvGrpSpPr>
              <a:grpSpLocks/>
            </p:cNvGrpSpPr>
            <p:nvPr/>
          </p:nvGrpSpPr>
          <p:grpSpPr bwMode="auto">
            <a:xfrm>
              <a:off x="7474" y="2230"/>
              <a:ext cx="1083" cy="421"/>
              <a:chOff x="6609" y="1875"/>
              <a:chExt cx="2052" cy="798"/>
            </a:xfrm>
          </p:grpSpPr>
          <p:sp>
            <p:nvSpPr>
              <p:cNvPr id="77913" name="Rectangle 89"/>
              <p:cNvSpPr>
                <a:spLocks noChangeArrowheads="1"/>
              </p:cNvSpPr>
              <p:nvPr/>
            </p:nvSpPr>
            <p:spPr bwMode="auto">
              <a:xfrm>
                <a:off x="6609" y="2388"/>
                <a:ext cx="114" cy="171"/>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2" name="Rectangle 88"/>
              <p:cNvSpPr>
                <a:spLocks noChangeArrowheads="1"/>
              </p:cNvSpPr>
              <p:nvPr/>
            </p:nvSpPr>
            <p:spPr bwMode="auto">
              <a:xfrm>
                <a:off x="7293" y="1875"/>
                <a:ext cx="969" cy="798"/>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1" name="Rectangle 87"/>
              <p:cNvSpPr>
                <a:spLocks noChangeArrowheads="1"/>
              </p:cNvSpPr>
              <p:nvPr/>
            </p:nvSpPr>
            <p:spPr bwMode="auto">
              <a:xfrm>
                <a:off x="7293" y="1875"/>
                <a:ext cx="969" cy="272"/>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10" name="Rectangle 86"/>
              <p:cNvSpPr>
                <a:spLocks noChangeArrowheads="1"/>
              </p:cNvSpPr>
              <p:nvPr/>
            </p:nvSpPr>
            <p:spPr bwMode="auto">
              <a:xfrm>
                <a:off x="7179" y="1989"/>
                <a:ext cx="114" cy="570"/>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09" name="Rectangle 85"/>
              <p:cNvSpPr>
                <a:spLocks noChangeArrowheads="1"/>
              </p:cNvSpPr>
              <p:nvPr/>
            </p:nvSpPr>
            <p:spPr bwMode="auto">
              <a:xfrm>
                <a:off x="6723" y="2086"/>
                <a:ext cx="456" cy="400"/>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08" name="Rectangle 84"/>
              <p:cNvSpPr>
                <a:spLocks noChangeArrowheads="1"/>
              </p:cNvSpPr>
              <p:nvPr/>
            </p:nvSpPr>
            <p:spPr bwMode="auto">
              <a:xfrm>
                <a:off x="8262" y="2086"/>
                <a:ext cx="114" cy="302"/>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07" name="Rectangle 83"/>
              <p:cNvSpPr>
                <a:spLocks noChangeArrowheads="1"/>
              </p:cNvSpPr>
              <p:nvPr/>
            </p:nvSpPr>
            <p:spPr bwMode="auto">
              <a:xfrm>
                <a:off x="8376" y="2046"/>
                <a:ext cx="171" cy="399"/>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06" name="AutoShape 82"/>
              <p:cNvSpPr>
                <a:spLocks noChangeShapeType="1"/>
              </p:cNvSpPr>
              <p:nvPr/>
            </p:nvSpPr>
            <p:spPr bwMode="auto">
              <a:xfrm>
                <a:off x="6666" y="2559"/>
                <a:ext cx="0" cy="11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05" name="Rectangle 81"/>
              <p:cNvSpPr>
                <a:spLocks noChangeArrowheads="1"/>
              </p:cNvSpPr>
              <p:nvPr/>
            </p:nvSpPr>
            <p:spPr bwMode="auto">
              <a:xfrm>
                <a:off x="8547" y="2160"/>
                <a:ext cx="114" cy="171"/>
              </a:xfrm>
              <a:prstGeom prst="rect">
                <a:avLst/>
              </a:prstGeom>
              <a:solidFill>
                <a:srgbClr val="00B050"/>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904" name="AutoShape 80"/>
              <p:cNvSpPr>
                <a:spLocks noChangeShapeType="1"/>
              </p:cNvSpPr>
              <p:nvPr/>
            </p:nvSpPr>
            <p:spPr bwMode="auto">
              <a:xfrm>
                <a:off x="8604" y="2331"/>
                <a:ext cx="1" cy="11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grpSp>
          <p:nvGrpSpPr>
            <p:cNvPr id="77899" name="Group 75"/>
            <p:cNvGrpSpPr>
              <a:grpSpLocks/>
            </p:cNvGrpSpPr>
            <p:nvPr/>
          </p:nvGrpSpPr>
          <p:grpSpPr bwMode="auto">
            <a:xfrm>
              <a:off x="6050" y="2711"/>
              <a:ext cx="1025" cy="494"/>
              <a:chOff x="4827" y="2787"/>
              <a:chExt cx="2247" cy="684"/>
            </a:xfrm>
          </p:grpSpPr>
          <p:sp>
            <p:nvSpPr>
              <p:cNvPr id="77902" name="Arc 78"/>
              <p:cNvSpPr>
                <a:spLocks/>
              </p:cNvSpPr>
              <p:nvPr/>
            </p:nvSpPr>
            <p:spPr bwMode="auto">
              <a:xfrm rot="10800000">
                <a:off x="4827" y="2787"/>
                <a:ext cx="237" cy="683"/>
              </a:xfrm>
              <a:custGeom>
                <a:avLst/>
                <a:gdLst>
                  <a:gd name="G0" fmla="+- 164 0 0"/>
                  <a:gd name="G1" fmla="+- 21600 0 0"/>
                  <a:gd name="G2" fmla="+- 21600 0 0"/>
                  <a:gd name="T0" fmla="*/ 164 w 21764"/>
                  <a:gd name="T1" fmla="*/ 0 h 43200"/>
                  <a:gd name="T2" fmla="*/ 0 w 21764"/>
                  <a:gd name="T3" fmla="*/ 43199 h 43200"/>
                  <a:gd name="T4" fmla="*/ 164 w 21764"/>
                  <a:gd name="T5" fmla="*/ 21600 h 43200"/>
                </a:gdLst>
                <a:ahLst/>
                <a:cxnLst>
                  <a:cxn ang="0">
                    <a:pos x="T0" y="T1"/>
                  </a:cxn>
                  <a:cxn ang="0">
                    <a:pos x="T2" y="T3"/>
                  </a:cxn>
                  <a:cxn ang="0">
                    <a:pos x="T4" y="T5"/>
                  </a:cxn>
                </a:cxnLst>
                <a:rect l="0" t="0" r="r" b="b"/>
                <a:pathLst>
                  <a:path w="21764" h="43200" fill="none" extrusionOk="0">
                    <a:moveTo>
                      <a:pt x="163" y="0"/>
                    </a:moveTo>
                    <a:cubicBezTo>
                      <a:pt x="12093" y="0"/>
                      <a:pt x="21764" y="9670"/>
                      <a:pt x="21764" y="21600"/>
                    </a:cubicBezTo>
                    <a:cubicBezTo>
                      <a:pt x="21764" y="33529"/>
                      <a:pt x="12093" y="43200"/>
                      <a:pt x="164" y="43200"/>
                    </a:cubicBezTo>
                    <a:cubicBezTo>
                      <a:pt x="109" y="43200"/>
                      <a:pt x="54" y="43199"/>
                      <a:pt x="-1" y="43199"/>
                    </a:cubicBezTo>
                  </a:path>
                  <a:path w="21764" h="43200" stroke="0" extrusionOk="0">
                    <a:moveTo>
                      <a:pt x="163" y="0"/>
                    </a:moveTo>
                    <a:cubicBezTo>
                      <a:pt x="12093" y="0"/>
                      <a:pt x="21764" y="9670"/>
                      <a:pt x="21764" y="21600"/>
                    </a:cubicBezTo>
                    <a:cubicBezTo>
                      <a:pt x="21764" y="33529"/>
                      <a:pt x="12093" y="43200"/>
                      <a:pt x="164" y="43200"/>
                    </a:cubicBezTo>
                    <a:cubicBezTo>
                      <a:pt x="109" y="43200"/>
                      <a:pt x="54" y="43199"/>
                      <a:pt x="-1" y="43199"/>
                    </a:cubicBezTo>
                    <a:lnTo>
                      <a:pt x="164" y="21600"/>
                    </a:lnTo>
                    <a:close/>
                  </a:path>
                </a:pathLst>
              </a:custGeom>
              <a:solidFill>
                <a:srgbClr val="CCE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01" name="Arc 77"/>
              <p:cNvSpPr>
                <a:spLocks/>
              </p:cNvSpPr>
              <p:nvPr/>
            </p:nvSpPr>
            <p:spPr bwMode="auto">
              <a:xfrm>
                <a:off x="6837" y="2787"/>
                <a:ext cx="237" cy="683"/>
              </a:xfrm>
              <a:custGeom>
                <a:avLst/>
                <a:gdLst>
                  <a:gd name="G0" fmla="+- 164 0 0"/>
                  <a:gd name="G1" fmla="+- 21600 0 0"/>
                  <a:gd name="G2" fmla="+- 21600 0 0"/>
                  <a:gd name="T0" fmla="*/ 164 w 21764"/>
                  <a:gd name="T1" fmla="*/ 0 h 43200"/>
                  <a:gd name="T2" fmla="*/ 0 w 21764"/>
                  <a:gd name="T3" fmla="*/ 43199 h 43200"/>
                  <a:gd name="T4" fmla="*/ 164 w 21764"/>
                  <a:gd name="T5" fmla="*/ 21600 h 43200"/>
                </a:gdLst>
                <a:ahLst/>
                <a:cxnLst>
                  <a:cxn ang="0">
                    <a:pos x="T0" y="T1"/>
                  </a:cxn>
                  <a:cxn ang="0">
                    <a:pos x="T2" y="T3"/>
                  </a:cxn>
                  <a:cxn ang="0">
                    <a:pos x="T4" y="T5"/>
                  </a:cxn>
                </a:cxnLst>
                <a:rect l="0" t="0" r="r" b="b"/>
                <a:pathLst>
                  <a:path w="21764" h="43200" fill="none" extrusionOk="0">
                    <a:moveTo>
                      <a:pt x="163" y="0"/>
                    </a:moveTo>
                    <a:cubicBezTo>
                      <a:pt x="12093" y="0"/>
                      <a:pt x="21764" y="9670"/>
                      <a:pt x="21764" y="21600"/>
                    </a:cubicBezTo>
                    <a:cubicBezTo>
                      <a:pt x="21764" y="33529"/>
                      <a:pt x="12093" y="43200"/>
                      <a:pt x="164" y="43200"/>
                    </a:cubicBezTo>
                    <a:cubicBezTo>
                      <a:pt x="109" y="43200"/>
                      <a:pt x="54" y="43199"/>
                      <a:pt x="-1" y="43199"/>
                    </a:cubicBezTo>
                  </a:path>
                  <a:path w="21764" h="43200" stroke="0" extrusionOk="0">
                    <a:moveTo>
                      <a:pt x="163" y="0"/>
                    </a:moveTo>
                    <a:cubicBezTo>
                      <a:pt x="12093" y="0"/>
                      <a:pt x="21764" y="9670"/>
                      <a:pt x="21764" y="21600"/>
                    </a:cubicBezTo>
                    <a:cubicBezTo>
                      <a:pt x="21764" y="33529"/>
                      <a:pt x="12093" y="43200"/>
                      <a:pt x="164" y="43200"/>
                    </a:cubicBezTo>
                    <a:cubicBezTo>
                      <a:pt x="109" y="43200"/>
                      <a:pt x="54" y="43199"/>
                      <a:pt x="-1" y="43199"/>
                    </a:cubicBezTo>
                    <a:lnTo>
                      <a:pt x="164" y="21600"/>
                    </a:lnTo>
                    <a:close/>
                  </a:path>
                </a:pathLst>
              </a:custGeom>
              <a:solidFill>
                <a:srgbClr val="CCE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900" name="Rectangle 76"/>
              <p:cNvSpPr>
                <a:spLocks noChangeArrowheads="1"/>
              </p:cNvSpPr>
              <p:nvPr/>
            </p:nvSpPr>
            <p:spPr bwMode="auto">
              <a:xfrm>
                <a:off x="5070" y="2787"/>
                <a:ext cx="1767" cy="684"/>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grpSp>
        <p:sp>
          <p:nvSpPr>
            <p:cNvPr id="77898" name="Freeform 74"/>
            <p:cNvSpPr>
              <a:spLocks/>
            </p:cNvSpPr>
            <p:nvPr/>
          </p:nvSpPr>
          <p:spPr bwMode="auto">
            <a:xfrm>
              <a:off x="2277" y="1875"/>
              <a:ext cx="741" cy="456"/>
            </a:xfrm>
            <a:custGeom>
              <a:avLst/>
              <a:gdLst/>
              <a:ahLst/>
              <a:cxnLst>
                <a:cxn ang="0">
                  <a:pos x="0" y="456"/>
                </a:cxn>
                <a:cxn ang="0">
                  <a:pos x="0" y="0"/>
                </a:cxn>
                <a:cxn ang="0">
                  <a:pos x="741" y="0"/>
                </a:cxn>
              </a:cxnLst>
              <a:rect l="0" t="0" r="r" b="b"/>
              <a:pathLst>
                <a:path w="741" h="456">
                  <a:moveTo>
                    <a:pt x="0" y="456"/>
                  </a:moveTo>
                  <a:lnTo>
                    <a:pt x="0" y="0"/>
                  </a:lnTo>
                  <a:lnTo>
                    <a:pt x="741" y="0"/>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97" name="Freeform 73"/>
            <p:cNvSpPr>
              <a:spLocks/>
            </p:cNvSpPr>
            <p:nvPr/>
          </p:nvSpPr>
          <p:spPr bwMode="auto">
            <a:xfrm>
              <a:off x="4556" y="1533"/>
              <a:ext cx="570" cy="399"/>
            </a:xfrm>
            <a:custGeom>
              <a:avLst/>
              <a:gdLst/>
              <a:ahLst/>
              <a:cxnLst>
                <a:cxn ang="0">
                  <a:pos x="0" y="399"/>
                </a:cxn>
                <a:cxn ang="0">
                  <a:pos x="570" y="399"/>
                </a:cxn>
                <a:cxn ang="0">
                  <a:pos x="570" y="0"/>
                </a:cxn>
              </a:cxnLst>
              <a:rect l="0" t="0" r="r" b="b"/>
              <a:pathLst>
                <a:path w="570" h="399">
                  <a:moveTo>
                    <a:pt x="0" y="399"/>
                  </a:moveTo>
                  <a:lnTo>
                    <a:pt x="570" y="399"/>
                  </a:lnTo>
                  <a:lnTo>
                    <a:pt x="570" y="0"/>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96" name="Freeform 72"/>
            <p:cNvSpPr>
              <a:spLocks/>
            </p:cNvSpPr>
            <p:nvPr/>
          </p:nvSpPr>
          <p:spPr bwMode="auto">
            <a:xfrm>
              <a:off x="5230" y="1533"/>
              <a:ext cx="4614" cy="399"/>
            </a:xfrm>
            <a:custGeom>
              <a:avLst/>
              <a:gdLst/>
              <a:ahLst/>
              <a:cxnLst>
                <a:cxn ang="0">
                  <a:pos x="0" y="0"/>
                </a:cxn>
                <a:cxn ang="0">
                  <a:pos x="0" y="399"/>
                </a:cxn>
                <a:cxn ang="0">
                  <a:pos x="3189" y="399"/>
                </a:cxn>
              </a:cxnLst>
              <a:rect l="0" t="0" r="r" b="b"/>
              <a:pathLst>
                <a:path w="3189" h="399">
                  <a:moveTo>
                    <a:pt x="0" y="0"/>
                  </a:moveTo>
                  <a:lnTo>
                    <a:pt x="0" y="399"/>
                  </a:lnTo>
                  <a:lnTo>
                    <a:pt x="3189" y="399"/>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77886" name="Group 62"/>
            <p:cNvGrpSpPr>
              <a:grpSpLocks/>
            </p:cNvGrpSpPr>
            <p:nvPr/>
          </p:nvGrpSpPr>
          <p:grpSpPr bwMode="auto">
            <a:xfrm>
              <a:off x="8272" y="3011"/>
              <a:ext cx="1034" cy="410"/>
              <a:chOff x="7543" y="4554"/>
              <a:chExt cx="1583" cy="627"/>
            </a:xfrm>
          </p:grpSpPr>
          <p:sp>
            <p:nvSpPr>
              <p:cNvPr id="77895" name="Rectangle 71"/>
              <p:cNvSpPr>
                <a:spLocks noChangeArrowheads="1"/>
              </p:cNvSpPr>
              <p:nvPr/>
            </p:nvSpPr>
            <p:spPr bwMode="auto">
              <a:xfrm>
                <a:off x="7543" y="4554"/>
                <a:ext cx="1148" cy="627"/>
              </a:xfrm>
              <a:prstGeom prst="rect">
                <a:avLst/>
              </a:prstGeom>
              <a:solidFill>
                <a:srgbClr val="CCEC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94" name="Rectangle 70"/>
              <p:cNvSpPr>
                <a:spLocks noChangeArrowheads="1"/>
              </p:cNvSpPr>
              <p:nvPr/>
            </p:nvSpPr>
            <p:spPr bwMode="auto">
              <a:xfrm>
                <a:off x="7885" y="4554"/>
                <a:ext cx="114" cy="627"/>
              </a:xfrm>
              <a:prstGeom prst="rect">
                <a:avLst/>
              </a:prstGeom>
              <a:no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93" name="Freeform 69"/>
              <p:cNvSpPr>
                <a:spLocks/>
              </p:cNvSpPr>
              <p:nvPr/>
            </p:nvSpPr>
            <p:spPr bwMode="auto">
              <a:xfrm>
                <a:off x="7999"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92" name="Freeform 68"/>
              <p:cNvSpPr>
                <a:spLocks/>
              </p:cNvSpPr>
              <p:nvPr/>
            </p:nvSpPr>
            <p:spPr bwMode="auto">
              <a:xfrm>
                <a:off x="8113"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91" name="Freeform 67"/>
              <p:cNvSpPr>
                <a:spLocks/>
              </p:cNvSpPr>
              <p:nvPr/>
            </p:nvSpPr>
            <p:spPr bwMode="auto">
              <a:xfrm>
                <a:off x="8227"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90" name="Freeform 66"/>
              <p:cNvSpPr>
                <a:spLocks/>
              </p:cNvSpPr>
              <p:nvPr/>
            </p:nvSpPr>
            <p:spPr bwMode="auto">
              <a:xfrm>
                <a:off x="8349"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9" name="Freeform 65"/>
              <p:cNvSpPr>
                <a:spLocks/>
              </p:cNvSpPr>
              <p:nvPr/>
            </p:nvSpPr>
            <p:spPr bwMode="auto">
              <a:xfrm>
                <a:off x="8463"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8" name="Freeform 64"/>
              <p:cNvSpPr>
                <a:spLocks/>
              </p:cNvSpPr>
              <p:nvPr/>
            </p:nvSpPr>
            <p:spPr bwMode="auto">
              <a:xfrm>
                <a:off x="8577" y="4668"/>
                <a:ext cx="114" cy="399"/>
              </a:xfrm>
              <a:custGeom>
                <a:avLst/>
                <a:gdLst/>
                <a:ahLst/>
                <a:cxnLst>
                  <a:cxn ang="0">
                    <a:pos x="0" y="399"/>
                  </a:cxn>
                  <a:cxn ang="0">
                    <a:pos x="57" y="0"/>
                  </a:cxn>
                  <a:cxn ang="0">
                    <a:pos x="114" y="399"/>
                  </a:cxn>
                </a:cxnLst>
                <a:rect l="0" t="0" r="r" b="b"/>
                <a:pathLst>
                  <a:path w="114" h="399">
                    <a:moveTo>
                      <a:pt x="0" y="399"/>
                    </a:moveTo>
                    <a:lnTo>
                      <a:pt x="57" y="0"/>
                    </a:lnTo>
                    <a:lnTo>
                      <a:pt x="114" y="399"/>
                    </a:lnTo>
                  </a:path>
                </a:pathLst>
              </a:cu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7" name="AutoShape 63"/>
              <p:cNvSpPr>
                <a:spLocks noChangeShapeType="1"/>
              </p:cNvSpPr>
              <p:nvPr/>
            </p:nvSpPr>
            <p:spPr bwMode="auto">
              <a:xfrm>
                <a:off x="7999" y="4880"/>
                <a:ext cx="1127"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77885" name="Freeform 61"/>
            <p:cNvSpPr>
              <a:spLocks/>
            </p:cNvSpPr>
            <p:nvPr/>
          </p:nvSpPr>
          <p:spPr bwMode="auto">
            <a:xfrm>
              <a:off x="8272" y="1989"/>
              <a:ext cx="684" cy="798"/>
            </a:xfrm>
            <a:custGeom>
              <a:avLst/>
              <a:gdLst/>
              <a:ahLst/>
              <a:cxnLst>
                <a:cxn ang="0">
                  <a:pos x="0" y="662"/>
                </a:cxn>
                <a:cxn ang="0">
                  <a:pos x="0" y="798"/>
                </a:cxn>
                <a:cxn ang="0">
                  <a:pos x="684" y="798"/>
                </a:cxn>
                <a:cxn ang="0">
                  <a:pos x="684" y="0"/>
                </a:cxn>
              </a:cxnLst>
              <a:rect l="0" t="0" r="r" b="b"/>
              <a:pathLst>
                <a:path w="684" h="798">
                  <a:moveTo>
                    <a:pt x="0" y="662"/>
                  </a:moveTo>
                  <a:lnTo>
                    <a:pt x="0" y="798"/>
                  </a:lnTo>
                  <a:lnTo>
                    <a:pt x="684" y="798"/>
                  </a:lnTo>
                  <a:lnTo>
                    <a:pt x="684" y="0"/>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4" name="Freeform 60"/>
            <p:cNvSpPr>
              <a:spLocks/>
            </p:cNvSpPr>
            <p:nvPr/>
          </p:nvSpPr>
          <p:spPr bwMode="auto">
            <a:xfrm>
              <a:off x="7082" y="2651"/>
              <a:ext cx="848" cy="284"/>
            </a:xfrm>
            <a:custGeom>
              <a:avLst/>
              <a:gdLst/>
              <a:ahLst/>
              <a:cxnLst>
                <a:cxn ang="0">
                  <a:pos x="848" y="0"/>
                </a:cxn>
                <a:cxn ang="0">
                  <a:pos x="848" y="136"/>
                </a:cxn>
                <a:cxn ang="0">
                  <a:pos x="0" y="136"/>
                </a:cxn>
              </a:cxnLst>
              <a:rect l="0" t="0" r="r" b="b"/>
              <a:pathLst>
                <a:path w="848" h="136">
                  <a:moveTo>
                    <a:pt x="848" y="0"/>
                  </a:moveTo>
                  <a:lnTo>
                    <a:pt x="848" y="136"/>
                  </a:lnTo>
                  <a:lnTo>
                    <a:pt x="0" y="136"/>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3" name="Freeform 59"/>
            <p:cNvSpPr>
              <a:spLocks/>
            </p:cNvSpPr>
            <p:nvPr/>
          </p:nvSpPr>
          <p:spPr bwMode="auto">
            <a:xfrm>
              <a:off x="8101" y="2651"/>
              <a:ext cx="171" cy="574"/>
            </a:xfrm>
            <a:custGeom>
              <a:avLst/>
              <a:gdLst/>
              <a:ahLst/>
              <a:cxnLst>
                <a:cxn ang="0">
                  <a:pos x="0" y="0"/>
                </a:cxn>
                <a:cxn ang="0">
                  <a:pos x="0" y="574"/>
                </a:cxn>
                <a:cxn ang="0">
                  <a:pos x="171" y="574"/>
                </a:cxn>
              </a:cxnLst>
              <a:rect l="0" t="0" r="r" b="b"/>
              <a:pathLst>
                <a:path w="171" h="574">
                  <a:moveTo>
                    <a:pt x="0" y="0"/>
                  </a:moveTo>
                  <a:lnTo>
                    <a:pt x="0" y="574"/>
                  </a:lnTo>
                  <a:lnTo>
                    <a:pt x="171" y="574"/>
                  </a:ln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2" name="AutoShape 58"/>
            <p:cNvSpPr>
              <a:spLocks noChangeShapeType="1"/>
            </p:cNvSpPr>
            <p:nvPr/>
          </p:nvSpPr>
          <p:spPr bwMode="auto">
            <a:xfrm>
              <a:off x="8500" y="3128"/>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1" name="AutoShape 57"/>
            <p:cNvSpPr>
              <a:spLocks noChangeShapeType="1"/>
            </p:cNvSpPr>
            <p:nvPr/>
          </p:nvSpPr>
          <p:spPr bwMode="auto">
            <a:xfrm>
              <a:off x="8500" y="3072"/>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80" name="AutoShape 56"/>
            <p:cNvSpPr>
              <a:spLocks noChangeShapeType="1"/>
            </p:cNvSpPr>
            <p:nvPr/>
          </p:nvSpPr>
          <p:spPr bwMode="auto">
            <a:xfrm>
              <a:off x="8500" y="3035"/>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77876" name="Group 52"/>
            <p:cNvGrpSpPr>
              <a:grpSpLocks/>
            </p:cNvGrpSpPr>
            <p:nvPr/>
          </p:nvGrpSpPr>
          <p:grpSpPr bwMode="auto">
            <a:xfrm rot="10800000" flipH="1">
              <a:off x="8500" y="3300"/>
              <a:ext cx="65" cy="94"/>
              <a:chOff x="8604" y="4194"/>
              <a:chExt cx="65" cy="94"/>
            </a:xfrm>
          </p:grpSpPr>
          <p:sp>
            <p:nvSpPr>
              <p:cNvPr id="77879" name="AutoShape 55"/>
              <p:cNvSpPr>
                <a:spLocks noChangeShapeType="1"/>
              </p:cNvSpPr>
              <p:nvPr/>
            </p:nvSpPr>
            <p:spPr bwMode="auto">
              <a:xfrm>
                <a:off x="8604" y="4287"/>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78" name="AutoShape 54"/>
              <p:cNvSpPr>
                <a:spLocks noChangeShapeType="1"/>
              </p:cNvSpPr>
              <p:nvPr/>
            </p:nvSpPr>
            <p:spPr bwMode="auto">
              <a:xfrm>
                <a:off x="8604" y="4231"/>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77" name="AutoShape 53"/>
              <p:cNvSpPr>
                <a:spLocks noChangeShapeType="1"/>
              </p:cNvSpPr>
              <p:nvPr/>
            </p:nvSpPr>
            <p:spPr bwMode="auto">
              <a:xfrm>
                <a:off x="8604" y="4194"/>
                <a:ext cx="65"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77875" name="Rectangle 51"/>
            <p:cNvSpPr>
              <a:spLocks noChangeArrowheads="1"/>
            </p:cNvSpPr>
            <p:nvPr/>
          </p:nvSpPr>
          <p:spPr bwMode="auto">
            <a:xfrm>
              <a:off x="9858" y="1874"/>
              <a:ext cx="71" cy="114"/>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74" name="Freeform 50"/>
            <p:cNvSpPr>
              <a:spLocks/>
            </p:cNvSpPr>
            <p:nvPr/>
          </p:nvSpPr>
          <p:spPr bwMode="auto">
            <a:xfrm>
              <a:off x="9929" y="1931"/>
              <a:ext cx="271" cy="285"/>
            </a:xfrm>
            <a:custGeom>
              <a:avLst/>
              <a:gdLst/>
              <a:ahLst/>
              <a:cxnLst>
                <a:cxn ang="0">
                  <a:pos x="0" y="0"/>
                </a:cxn>
                <a:cxn ang="0">
                  <a:pos x="102" y="52"/>
                </a:cxn>
                <a:cxn ang="0">
                  <a:pos x="157" y="228"/>
                </a:cxn>
                <a:cxn ang="0">
                  <a:pos x="271" y="285"/>
                </a:cxn>
              </a:cxnLst>
              <a:rect l="0" t="0" r="r" b="b"/>
              <a:pathLst>
                <a:path w="271" h="285">
                  <a:moveTo>
                    <a:pt x="0" y="0"/>
                  </a:moveTo>
                  <a:cubicBezTo>
                    <a:pt x="17" y="9"/>
                    <a:pt x="76" y="14"/>
                    <a:pt x="102" y="52"/>
                  </a:cubicBezTo>
                  <a:cubicBezTo>
                    <a:pt x="128" y="90"/>
                    <a:pt x="129" y="189"/>
                    <a:pt x="157" y="228"/>
                  </a:cubicBezTo>
                  <a:cubicBezTo>
                    <a:pt x="185" y="267"/>
                    <a:pt x="228" y="275"/>
                    <a:pt x="271" y="285"/>
                  </a:cubicBezTo>
                </a:path>
              </a:pathLst>
            </a:custGeom>
            <a:noFill/>
            <a:ln w="19050">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73" name="AutoShape 49"/>
            <p:cNvSpPr>
              <a:spLocks noChangeShapeType="1"/>
            </p:cNvSpPr>
            <p:nvPr/>
          </p:nvSpPr>
          <p:spPr bwMode="auto">
            <a:xfrm flipH="1">
              <a:off x="8793" y="3221"/>
              <a:ext cx="510" cy="934"/>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72" name="Oval 48"/>
            <p:cNvSpPr>
              <a:spLocks noChangeArrowheads="1"/>
            </p:cNvSpPr>
            <p:nvPr/>
          </p:nvSpPr>
          <p:spPr bwMode="auto">
            <a:xfrm>
              <a:off x="9271" y="3194"/>
              <a:ext cx="56" cy="6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77867" name="Group 43"/>
            <p:cNvGrpSpPr>
              <a:grpSpLocks/>
            </p:cNvGrpSpPr>
            <p:nvPr/>
          </p:nvGrpSpPr>
          <p:grpSpPr bwMode="auto">
            <a:xfrm>
              <a:off x="8158" y="3929"/>
              <a:ext cx="546" cy="436"/>
              <a:chOff x="7045" y="5296"/>
              <a:chExt cx="690" cy="552"/>
            </a:xfrm>
          </p:grpSpPr>
          <p:sp>
            <p:nvSpPr>
              <p:cNvPr id="77871" name="Arc 47"/>
              <p:cNvSpPr>
                <a:spLocks/>
              </p:cNvSpPr>
              <p:nvPr/>
            </p:nvSpPr>
            <p:spPr bwMode="auto">
              <a:xfrm>
                <a:off x="7090" y="5296"/>
                <a:ext cx="645" cy="552"/>
              </a:xfrm>
              <a:custGeom>
                <a:avLst/>
                <a:gdLst>
                  <a:gd name="G0" fmla="+- 0 0 0"/>
                  <a:gd name="G1" fmla="+- 9786 0 0"/>
                  <a:gd name="G2" fmla="+- 21600 0 0"/>
                  <a:gd name="T0" fmla="*/ 19256 w 21600"/>
                  <a:gd name="T1" fmla="*/ 0 h 19004"/>
                  <a:gd name="T2" fmla="*/ 19534 w 21600"/>
                  <a:gd name="T3" fmla="*/ 19004 h 19004"/>
                  <a:gd name="T4" fmla="*/ 0 w 21600"/>
                  <a:gd name="T5" fmla="*/ 9786 h 19004"/>
                </a:gdLst>
                <a:ahLst/>
                <a:cxnLst>
                  <a:cxn ang="0">
                    <a:pos x="T0" y="T1"/>
                  </a:cxn>
                  <a:cxn ang="0">
                    <a:pos x="T2" y="T3"/>
                  </a:cxn>
                  <a:cxn ang="0">
                    <a:pos x="T4" y="T5"/>
                  </a:cxn>
                </a:cxnLst>
                <a:rect l="0" t="0" r="r" b="b"/>
                <a:pathLst>
                  <a:path w="21600" h="19004" fill="none" extrusionOk="0">
                    <a:moveTo>
                      <a:pt x="19256" y="-1"/>
                    </a:moveTo>
                    <a:cubicBezTo>
                      <a:pt x="20796" y="3031"/>
                      <a:pt x="21600" y="6384"/>
                      <a:pt x="21600" y="9786"/>
                    </a:cubicBezTo>
                    <a:cubicBezTo>
                      <a:pt x="21600" y="12973"/>
                      <a:pt x="20894" y="16121"/>
                      <a:pt x="19534" y="19004"/>
                    </a:cubicBezTo>
                  </a:path>
                  <a:path w="21600" h="19004" stroke="0" extrusionOk="0">
                    <a:moveTo>
                      <a:pt x="19256" y="-1"/>
                    </a:moveTo>
                    <a:cubicBezTo>
                      <a:pt x="20796" y="3031"/>
                      <a:pt x="21600" y="6384"/>
                      <a:pt x="21600" y="9786"/>
                    </a:cubicBezTo>
                    <a:cubicBezTo>
                      <a:pt x="21600" y="12973"/>
                      <a:pt x="20894" y="16121"/>
                      <a:pt x="19534" y="19004"/>
                    </a:cubicBezTo>
                    <a:lnTo>
                      <a:pt x="0" y="9786"/>
                    </a:lnTo>
                    <a:close/>
                  </a:path>
                </a:pathLst>
              </a:cu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70" name="Arc 46"/>
              <p:cNvSpPr>
                <a:spLocks/>
              </p:cNvSpPr>
              <p:nvPr/>
            </p:nvSpPr>
            <p:spPr bwMode="auto">
              <a:xfrm>
                <a:off x="7045" y="5296"/>
                <a:ext cx="645" cy="552"/>
              </a:xfrm>
              <a:custGeom>
                <a:avLst/>
                <a:gdLst>
                  <a:gd name="G0" fmla="+- 0 0 0"/>
                  <a:gd name="G1" fmla="+- 9786 0 0"/>
                  <a:gd name="G2" fmla="+- 21600 0 0"/>
                  <a:gd name="T0" fmla="*/ 19256 w 21600"/>
                  <a:gd name="T1" fmla="*/ 0 h 19004"/>
                  <a:gd name="T2" fmla="*/ 19534 w 21600"/>
                  <a:gd name="T3" fmla="*/ 19004 h 19004"/>
                  <a:gd name="T4" fmla="*/ 0 w 21600"/>
                  <a:gd name="T5" fmla="*/ 9786 h 19004"/>
                </a:gdLst>
                <a:ahLst/>
                <a:cxnLst>
                  <a:cxn ang="0">
                    <a:pos x="T0" y="T1"/>
                  </a:cxn>
                  <a:cxn ang="0">
                    <a:pos x="T2" y="T3"/>
                  </a:cxn>
                  <a:cxn ang="0">
                    <a:pos x="T4" y="T5"/>
                  </a:cxn>
                </a:cxnLst>
                <a:rect l="0" t="0" r="r" b="b"/>
                <a:pathLst>
                  <a:path w="21600" h="19004" fill="none" extrusionOk="0">
                    <a:moveTo>
                      <a:pt x="19256" y="-1"/>
                    </a:moveTo>
                    <a:cubicBezTo>
                      <a:pt x="20796" y="3031"/>
                      <a:pt x="21600" y="6384"/>
                      <a:pt x="21600" y="9786"/>
                    </a:cubicBezTo>
                    <a:cubicBezTo>
                      <a:pt x="21600" y="12973"/>
                      <a:pt x="20894" y="16121"/>
                      <a:pt x="19534" y="19004"/>
                    </a:cubicBezTo>
                  </a:path>
                  <a:path w="21600" h="19004" stroke="0" extrusionOk="0">
                    <a:moveTo>
                      <a:pt x="19256" y="-1"/>
                    </a:moveTo>
                    <a:cubicBezTo>
                      <a:pt x="20796" y="3031"/>
                      <a:pt x="21600" y="6384"/>
                      <a:pt x="21600" y="9786"/>
                    </a:cubicBezTo>
                    <a:cubicBezTo>
                      <a:pt x="21600" y="12973"/>
                      <a:pt x="20894" y="16121"/>
                      <a:pt x="19534" y="19004"/>
                    </a:cubicBezTo>
                    <a:lnTo>
                      <a:pt x="0" y="9786"/>
                    </a:lnTo>
                    <a:close/>
                  </a:path>
                </a:pathLst>
              </a:cu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9" name="Line 45"/>
              <p:cNvSpPr>
                <a:spLocks noChangeShapeType="1"/>
              </p:cNvSpPr>
              <p:nvPr/>
            </p:nvSpPr>
            <p:spPr bwMode="auto">
              <a:xfrm flipH="1">
                <a:off x="7491" y="5297"/>
                <a:ext cx="172"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8" name="Line 44"/>
              <p:cNvSpPr>
                <a:spLocks noChangeShapeType="1"/>
              </p:cNvSpPr>
              <p:nvPr/>
            </p:nvSpPr>
            <p:spPr bwMode="auto">
              <a:xfrm flipH="1">
                <a:off x="7496" y="5847"/>
                <a:ext cx="172" cy="1"/>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77866" name="Oval 42"/>
            <p:cNvSpPr>
              <a:spLocks noChangeArrowheads="1"/>
            </p:cNvSpPr>
            <p:nvPr/>
          </p:nvSpPr>
          <p:spPr bwMode="auto">
            <a:xfrm>
              <a:off x="7557" y="3659"/>
              <a:ext cx="1009" cy="1009"/>
            </a:xfrm>
            <a:prstGeom prst="ellipse">
              <a:avLst/>
            </a:prstGeom>
            <a:solidFill>
              <a:srgbClr val="CCCC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5" name="AutoShape 41"/>
            <p:cNvSpPr>
              <a:spLocks noChangeShapeType="1"/>
            </p:cNvSpPr>
            <p:nvPr/>
          </p:nvSpPr>
          <p:spPr bwMode="auto">
            <a:xfrm>
              <a:off x="7417" y="4669"/>
              <a:ext cx="1297"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4" name="AutoShape 40"/>
            <p:cNvSpPr>
              <a:spLocks noChangeShapeType="1"/>
            </p:cNvSpPr>
            <p:nvPr/>
          </p:nvSpPr>
          <p:spPr bwMode="auto">
            <a:xfrm>
              <a:off x="8066" y="3528"/>
              <a:ext cx="1" cy="1254"/>
            </a:xfrm>
            <a:prstGeom prst="straightConnector1">
              <a:avLst/>
            </a:prstGeom>
            <a:no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3" name="AutoShape 39"/>
            <p:cNvSpPr>
              <a:spLocks noChangeShapeType="1"/>
            </p:cNvSpPr>
            <p:nvPr/>
          </p:nvSpPr>
          <p:spPr bwMode="auto">
            <a:xfrm>
              <a:off x="7417" y="4155"/>
              <a:ext cx="1207" cy="1"/>
            </a:xfrm>
            <a:prstGeom prst="straightConnector1">
              <a:avLst/>
            </a:prstGeom>
            <a:noFill/>
            <a:ln w="317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nvGrpSpPr>
            <p:cNvPr id="77854" name="Group 30"/>
            <p:cNvGrpSpPr>
              <a:grpSpLocks/>
            </p:cNvGrpSpPr>
            <p:nvPr/>
          </p:nvGrpSpPr>
          <p:grpSpPr bwMode="auto">
            <a:xfrm rot="7422930">
              <a:off x="8769" y="3591"/>
              <a:ext cx="311" cy="228"/>
              <a:chOff x="5614" y="5608"/>
              <a:chExt cx="311" cy="228"/>
            </a:xfrm>
          </p:grpSpPr>
          <p:sp>
            <p:nvSpPr>
              <p:cNvPr id="77862" name="AutoShape 38"/>
              <p:cNvSpPr>
                <a:spLocks noChangeArrowheads="1"/>
              </p:cNvSpPr>
              <p:nvPr/>
            </p:nvSpPr>
            <p:spPr bwMode="auto">
              <a:xfrm>
                <a:off x="5706" y="5611"/>
                <a:ext cx="114" cy="168"/>
              </a:xfrm>
              <a:prstGeom prst="triangle">
                <a:avLst>
                  <a:gd name="adj" fmla="val 50000"/>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61" name="AutoShape 37"/>
              <p:cNvSpPr>
                <a:spLocks noChangeShapeType="1"/>
              </p:cNvSpPr>
              <p:nvPr/>
            </p:nvSpPr>
            <p:spPr bwMode="auto">
              <a:xfrm flipV="1">
                <a:off x="5614" y="5779"/>
                <a:ext cx="311" cy="1"/>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60" name="AutoShape 36"/>
              <p:cNvSpPr>
                <a:spLocks noChangeShapeType="1"/>
              </p:cNvSpPr>
              <p:nvPr/>
            </p:nvSpPr>
            <p:spPr bwMode="auto">
              <a:xfrm>
                <a:off x="5614"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9" name="AutoShape 35"/>
              <p:cNvSpPr>
                <a:spLocks noChangeShapeType="1"/>
              </p:cNvSpPr>
              <p:nvPr/>
            </p:nvSpPr>
            <p:spPr bwMode="auto">
              <a:xfrm>
                <a:off x="5671"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8" name="AutoShape 34"/>
              <p:cNvSpPr>
                <a:spLocks noChangeShapeType="1"/>
              </p:cNvSpPr>
              <p:nvPr/>
            </p:nvSpPr>
            <p:spPr bwMode="auto">
              <a:xfrm>
                <a:off x="5728"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7" name="AutoShape 33"/>
              <p:cNvSpPr>
                <a:spLocks noChangeShapeType="1"/>
              </p:cNvSpPr>
              <p:nvPr/>
            </p:nvSpPr>
            <p:spPr bwMode="auto">
              <a:xfrm>
                <a:off x="5786"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6" name="AutoShape 32"/>
              <p:cNvSpPr>
                <a:spLocks noChangeShapeType="1"/>
              </p:cNvSpPr>
              <p:nvPr/>
            </p:nvSpPr>
            <p:spPr bwMode="auto">
              <a:xfrm>
                <a:off x="5841" y="5779"/>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5" name="Oval 31"/>
              <p:cNvSpPr>
                <a:spLocks noChangeArrowheads="1"/>
              </p:cNvSpPr>
              <p:nvPr/>
            </p:nvSpPr>
            <p:spPr bwMode="auto">
              <a:xfrm>
                <a:off x="5736" y="5608"/>
                <a:ext cx="56" cy="61"/>
              </a:xfrm>
              <a:prstGeom prst="ellipse">
                <a:avLst/>
              </a:prstGeom>
              <a:solidFill>
                <a:srgbClr val="FFFFFF"/>
              </a:solid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grpSp>
        <p:sp>
          <p:nvSpPr>
            <p:cNvPr id="77853" name="AutoShape 29"/>
            <p:cNvSpPr>
              <a:spLocks noChangeShapeType="1"/>
            </p:cNvSpPr>
            <p:nvPr/>
          </p:nvSpPr>
          <p:spPr bwMode="auto">
            <a:xfrm>
              <a:off x="1879"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2" name="AutoShape 28"/>
            <p:cNvSpPr>
              <a:spLocks noChangeShapeType="1"/>
            </p:cNvSpPr>
            <p:nvPr/>
          </p:nvSpPr>
          <p:spPr bwMode="auto">
            <a:xfrm>
              <a:off x="1936"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1" name="AutoShape 27"/>
            <p:cNvSpPr>
              <a:spLocks noChangeShapeType="1"/>
            </p:cNvSpPr>
            <p:nvPr/>
          </p:nvSpPr>
          <p:spPr bwMode="auto">
            <a:xfrm>
              <a:off x="1993"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50" name="AutoShape 26"/>
            <p:cNvSpPr>
              <a:spLocks noChangeShapeType="1"/>
            </p:cNvSpPr>
            <p:nvPr/>
          </p:nvSpPr>
          <p:spPr bwMode="auto">
            <a:xfrm>
              <a:off x="2051"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9" name="AutoShape 25"/>
            <p:cNvSpPr>
              <a:spLocks noChangeShapeType="1"/>
            </p:cNvSpPr>
            <p:nvPr/>
          </p:nvSpPr>
          <p:spPr bwMode="auto">
            <a:xfrm>
              <a:off x="2106"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8" name="AutoShape 24"/>
            <p:cNvSpPr>
              <a:spLocks noChangeShapeType="1"/>
            </p:cNvSpPr>
            <p:nvPr/>
          </p:nvSpPr>
          <p:spPr bwMode="auto">
            <a:xfrm>
              <a:off x="2163"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7" name="AutoShape 23"/>
            <p:cNvSpPr>
              <a:spLocks noChangeShapeType="1"/>
            </p:cNvSpPr>
            <p:nvPr/>
          </p:nvSpPr>
          <p:spPr bwMode="auto">
            <a:xfrm>
              <a:off x="2220"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6" name="AutoShape 22"/>
            <p:cNvSpPr>
              <a:spLocks noChangeShapeType="1"/>
            </p:cNvSpPr>
            <p:nvPr/>
          </p:nvSpPr>
          <p:spPr bwMode="auto">
            <a:xfrm>
              <a:off x="2277"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5" name="AutoShape 21"/>
            <p:cNvSpPr>
              <a:spLocks noChangeShapeType="1"/>
            </p:cNvSpPr>
            <p:nvPr/>
          </p:nvSpPr>
          <p:spPr bwMode="auto">
            <a:xfrm>
              <a:off x="2335"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4" name="AutoShape 20"/>
            <p:cNvSpPr>
              <a:spLocks noChangeShapeType="1"/>
            </p:cNvSpPr>
            <p:nvPr/>
          </p:nvSpPr>
          <p:spPr bwMode="auto">
            <a:xfrm>
              <a:off x="2390"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3" name="AutoShape 19"/>
            <p:cNvSpPr>
              <a:spLocks noChangeShapeType="1"/>
            </p:cNvSpPr>
            <p:nvPr/>
          </p:nvSpPr>
          <p:spPr bwMode="auto">
            <a:xfrm>
              <a:off x="2448"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2" name="AutoShape 18"/>
            <p:cNvSpPr>
              <a:spLocks noChangeShapeType="1"/>
            </p:cNvSpPr>
            <p:nvPr/>
          </p:nvSpPr>
          <p:spPr bwMode="auto">
            <a:xfrm>
              <a:off x="2505"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1" name="AutoShape 17"/>
            <p:cNvSpPr>
              <a:spLocks noChangeShapeType="1"/>
            </p:cNvSpPr>
            <p:nvPr/>
          </p:nvSpPr>
          <p:spPr bwMode="auto">
            <a:xfrm>
              <a:off x="2562"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40" name="AutoShape 16"/>
            <p:cNvSpPr>
              <a:spLocks noChangeShapeType="1"/>
            </p:cNvSpPr>
            <p:nvPr/>
          </p:nvSpPr>
          <p:spPr bwMode="auto">
            <a:xfrm>
              <a:off x="2620"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39" name="AutoShape 15"/>
            <p:cNvSpPr>
              <a:spLocks noChangeShapeType="1"/>
            </p:cNvSpPr>
            <p:nvPr/>
          </p:nvSpPr>
          <p:spPr bwMode="auto">
            <a:xfrm>
              <a:off x="2675"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38" name="Rectangle 14"/>
            <p:cNvSpPr>
              <a:spLocks noChangeArrowheads="1"/>
            </p:cNvSpPr>
            <p:nvPr/>
          </p:nvSpPr>
          <p:spPr bwMode="auto">
            <a:xfrm>
              <a:off x="1821" y="2935"/>
              <a:ext cx="969" cy="81"/>
            </a:xfrm>
            <a:prstGeom prst="rect">
              <a:avLst/>
            </a:pr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37" name="AutoShape 13"/>
            <p:cNvSpPr>
              <a:spLocks noChangeShapeType="1"/>
            </p:cNvSpPr>
            <p:nvPr/>
          </p:nvSpPr>
          <p:spPr bwMode="auto">
            <a:xfrm>
              <a:off x="2742" y="3016"/>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36" name="AutoShape 12"/>
            <p:cNvSpPr>
              <a:spLocks noChangeShapeType="1"/>
            </p:cNvSpPr>
            <p:nvPr/>
          </p:nvSpPr>
          <p:spPr bwMode="auto">
            <a:xfrm>
              <a:off x="1821" y="3015"/>
              <a:ext cx="57" cy="57"/>
            </a:xfrm>
            <a:prstGeom prst="straightConnector1">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7835" name="Rectangle 11"/>
            <p:cNvSpPr>
              <a:spLocks noChangeArrowheads="1"/>
            </p:cNvSpPr>
            <p:nvPr/>
          </p:nvSpPr>
          <p:spPr bwMode="auto">
            <a:xfrm>
              <a:off x="5868" y="2103"/>
              <a:ext cx="4164" cy="2736"/>
            </a:xfrm>
            <a:prstGeom prst="rect">
              <a:avLst/>
            </a:prstGeom>
            <a:noFill/>
            <a:ln w="6350">
              <a:solidFill>
                <a:srgbClr val="000000"/>
              </a:solidFill>
              <a:prstDash val="dash"/>
              <a:miter lim="800000"/>
              <a:headEnd/>
              <a:tailEnd/>
            </a:ln>
          </p:spPr>
          <p:txBody>
            <a:bodyPr vert="horz" wrap="square" lIns="91440" tIns="45720" rIns="91440" bIns="45720" numCol="1" anchor="t" anchorCtr="0" compatLnSpc="1">
              <a:prstTxWarp prst="textNoShape">
                <a:avLst/>
              </a:prstTxWarp>
            </a:bodyPr>
            <a:lstStyle/>
            <a:p>
              <a:endParaRPr lang="ru-RU"/>
            </a:p>
          </p:txBody>
        </p:sp>
        <p:sp>
          <p:nvSpPr>
            <p:cNvPr id="77834" name="AutoShape 10"/>
            <p:cNvSpPr>
              <a:spLocks/>
            </p:cNvSpPr>
            <p:nvPr/>
          </p:nvSpPr>
          <p:spPr bwMode="auto">
            <a:xfrm>
              <a:off x="6653" y="3319"/>
              <a:ext cx="908" cy="508"/>
            </a:xfrm>
            <a:prstGeom prst="callout1">
              <a:avLst>
                <a:gd name="adj1" fmla="val 49755"/>
                <a:gd name="adj2" fmla="val -6319"/>
                <a:gd name="adj3" fmla="val -51231"/>
                <a:gd name="adj4" fmla="val -37361"/>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Auxiliary </a:t>
              </a:r>
              <a:endParaRPr kumimoji="0" lang="en-US" altLang="zh-CN" sz="1400" b="1" i="0" u="none" strike="noStrike" cap="none" normalizeH="0" baseline="0" dirty="0" smtClean="0">
                <a:ln>
                  <a:noFill/>
                </a:ln>
                <a:solidFill>
                  <a:schemeClr val="tx1"/>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Reservoir</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33" name="AutoShape 9"/>
            <p:cNvSpPr>
              <a:spLocks/>
            </p:cNvSpPr>
            <p:nvPr/>
          </p:nvSpPr>
          <p:spPr bwMode="auto">
            <a:xfrm>
              <a:off x="9168" y="2551"/>
              <a:ext cx="836" cy="592"/>
            </a:xfrm>
            <a:prstGeom prst="callout1">
              <a:avLst>
                <a:gd name="adj1" fmla="val 49787"/>
                <a:gd name="adj2" fmla="val -6866"/>
                <a:gd name="adj3" fmla="val 83546"/>
                <a:gd name="adj4" fmla="val -44778"/>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Brake Cylinder</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32" name="AutoShape 8"/>
            <p:cNvSpPr>
              <a:spLocks/>
            </p:cNvSpPr>
            <p:nvPr/>
          </p:nvSpPr>
          <p:spPr bwMode="auto">
            <a:xfrm>
              <a:off x="5868" y="2216"/>
              <a:ext cx="1386" cy="226"/>
            </a:xfrm>
            <a:prstGeom prst="callout1">
              <a:avLst>
                <a:gd name="adj1" fmla="val 50000"/>
                <a:gd name="adj2" fmla="val 104144"/>
                <a:gd name="adj3" fmla="val 96667"/>
                <a:gd name="adj4" fmla="val 127569"/>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Control Valve</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31" name="AutoShape 7"/>
            <p:cNvSpPr>
              <a:spLocks/>
            </p:cNvSpPr>
            <p:nvPr/>
          </p:nvSpPr>
          <p:spPr bwMode="auto">
            <a:xfrm>
              <a:off x="8888" y="4212"/>
              <a:ext cx="956" cy="342"/>
            </a:xfrm>
            <a:prstGeom prst="callout1">
              <a:avLst>
                <a:gd name="adj1" fmla="val 49634"/>
                <a:gd name="adj2" fmla="val -6005"/>
                <a:gd name="adj3" fmla="val -3648"/>
                <a:gd name="adj4" fmla="val -27935"/>
              </a:avLst>
            </a:prstGeom>
            <a:noFill/>
            <a:ln w="6350">
              <a:solidFill>
                <a:srgbClr val="000000"/>
              </a:solidFill>
              <a:miter lim="800000"/>
              <a:headEnd/>
              <a:tailEnd/>
            </a:ln>
          </p:spPr>
          <p:txBody>
            <a:bodyPr vert="horz" wrap="square" lIns="0" tIns="0" rIns="0" bIns="3600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Brake Pad</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30" name="AutoShape 6"/>
            <p:cNvSpPr>
              <a:spLocks/>
            </p:cNvSpPr>
            <p:nvPr/>
          </p:nvSpPr>
          <p:spPr bwMode="auto">
            <a:xfrm>
              <a:off x="5583" y="1419"/>
              <a:ext cx="2031" cy="226"/>
            </a:xfrm>
            <a:prstGeom prst="callout1">
              <a:avLst>
                <a:gd name="adj1" fmla="val 50000"/>
                <a:gd name="adj2" fmla="val -2829"/>
                <a:gd name="adj3" fmla="val 4444"/>
                <a:gd name="adj4" fmla="val -17097"/>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Driver’s Brake Valve</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29" name="AutoShape 5"/>
            <p:cNvSpPr>
              <a:spLocks/>
            </p:cNvSpPr>
            <p:nvPr/>
          </p:nvSpPr>
          <p:spPr bwMode="auto">
            <a:xfrm>
              <a:off x="3987" y="2380"/>
              <a:ext cx="1482" cy="226"/>
            </a:xfrm>
            <a:prstGeom prst="callout1">
              <a:avLst>
                <a:gd name="adj1" fmla="val 49449"/>
                <a:gd name="adj2" fmla="val -3880"/>
                <a:gd name="adj3" fmla="val -119782"/>
                <a:gd name="adj4" fmla="val -22935"/>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Main Reservoir</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28" name="AutoShape 4"/>
            <p:cNvSpPr>
              <a:spLocks/>
            </p:cNvSpPr>
            <p:nvPr/>
          </p:nvSpPr>
          <p:spPr bwMode="auto">
            <a:xfrm>
              <a:off x="2696" y="3194"/>
              <a:ext cx="1482" cy="275"/>
            </a:xfrm>
            <a:prstGeom prst="callout1">
              <a:avLst>
                <a:gd name="adj1" fmla="val 50000"/>
                <a:gd name="adj2" fmla="val -3884"/>
                <a:gd name="adj3" fmla="val -120000"/>
                <a:gd name="adj4" fmla="val -30407"/>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Compressor</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27" name="AutoShape 3"/>
            <p:cNvSpPr>
              <a:spLocks/>
            </p:cNvSpPr>
            <p:nvPr/>
          </p:nvSpPr>
          <p:spPr bwMode="auto">
            <a:xfrm>
              <a:off x="7892" y="1533"/>
              <a:ext cx="2031" cy="341"/>
            </a:xfrm>
            <a:prstGeom prst="callout1">
              <a:avLst>
                <a:gd name="adj1" fmla="val 50000"/>
                <a:gd name="adj2" fmla="val -2833"/>
                <a:gd name="adj3" fmla="val 116176"/>
                <a:gd name="adj4" fmla="val -22412"/>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Brake Pipe</a:t>
              </a:r>
              <a:endParaRPr kumimoji="0" lang="en-US" altLang="zh-CN" sz="1400" b="1" i="0" u="none" strike="noStrike" cap="none" normalizeH="0" baseline="0" dirty="0" smtClean="0">
                <a:ln>
                  <a:noFill/>
                </a:ln>
                <a:solidFill>
                  <a:schemeClr val="tx1"/>
                </a:solidFill>
                <a:effectLst/>
                <a:latin typeface="Arial" pitchFamily="34" charset="0"/>
              </a:endParaRPr>
            </a:p>
          </p:txBody>
        </p:sp>
        <p:sp>
          <p:nvSpPr>
            <p:cNvPr id="77826" name="AutoShape 2"/>
            <p:cNvSpPr>
              <a:spLocks/>
            </p:cNvSpPr>
            <p:nvPr/>
          </p:nvSpPr>
          <p:spPr bwMode="auto">
            <a:xfrm>
              <a:off x="3303" y="3689"/>
              <a:ext cx="2053" cy="275"/>
            </a:xfrm>
            <a:prstGeom prst="callout1">
              <a:avLst>
                <a:gd name="adj1" fmla="val 50000"/>
                <a:gd name="adj2" fmla="val 102796"/>
                <a:gd name="adj3" fmla="val -20000"/>
                <a:gd name="adj4" fmla="val 124454"/>
              </a:avLst>
            </a:prstGeom>
            <a:noFill/>
            <a:ln w="6350">
              <a:solidFill>
                <a:srgbClr val="000000"/>
              </a:solidFill>
              <a:miter lim="800000"/>
              <a:headEnd/>
              <a:tailEnd/>
            </a:ln>
          </p:spPr>
          <p:txBody>
            <a:bodyPr vert="horz" wrap="square" lIns="0" tIns="0" rIns="0" bIns="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smtClean="0">
                  <a:ln>
                    <a:noFill/>
                  </a:ln>
                  <a:solidFill>
                    <a:schemeClr val="tx1"/>
                  </a:solidFill>
                  <a:effectLst/>
                  <a:latin typeface="Times New Roman" pitchFamily="18" charset="0"/>
                  <a:ea typeface="宋体" charset="-122"/>
                  <a:cs typeface="Times New Roman" pitchFamily="18" charset="0"/>
                </a:rPr>
                <a:t>Vehicle brake system</a:t>
              </a:r>
              <a:endParaRPr kumimoji="0" lang="en-US" altLang="zh-CN" sz="1400" b="1" i="0" u="none" strike="noStrike" cap="none" normalizeH="0" baseline="0" dirty="0" smtClean="0">
                <a:ln>
                  <a:noFill/>
                </a:ln>
                <a:solidFill>
                  <a:schemeClr val="tx1"/>
                </a:solidFill>
                <a:effectLst/>
                <a:latin typeface="Arial" pitchFamily="34" charset="0"/>
              </a:endParaRPr>
            </a:p>
          </p:txBody>
        </p:sp>
      </p:grpSp>
      <p:sp>
        <p:nvSpPr>
          <p:cNvPr id="125" name="TextBox 9"/>
          <p:cNvSpPr txBox="1">
            <a:spLocks noChangeArrowheads="1"/>
          </p:cNvSpPr>
          <p:nvPr/>
        </p:nvSpPr>
        <p:spPr bwMode="auto">
          <a:xfrm>
            <a:off x="636046" y="4393238"/>
            <a:ext cx="3000375" cy="1815882"/>
          </a:xfrm>
          <a:prstGeom prst="rect">
            <a:avLst/>
          </a:prstGeom>
          <a:solidFill>
            <a:srgbClr val="66FFFF"/>
          </a:solidFill>
          <a:ln w="9525">
            <a:noFill/>
            <a:miter lim="800000"/>
            <a:headEnd/>
            <a:tailEnd/>
          </a:ln>
        </p:spPr>
        <p:txBody>
          <a:bodyPr>
            <a:spAutoFit/>
          </a:bodyPr>
          <a:lstStyle/>
          <a:p>
            <a:pPr marL="342900" indent="-342900" algn="l">
              <a:buFontTx/>
              <a:buAutoNum type="arabicPeriod"/>
            </a:pPr>
            <a:r>
              <a:rPr lang="en-US" dirty="0" smtClean="0"/>
              <a:t>Brake Pipe</a:t>
            </a:r>
            <a:endParaRPr lang="ru-RU" dirty="0"/>
          </a:p>
          <a:p>
            <a:pPr marL="342900" indent="-342900" algn="l">
              <a:buFontTx/>
              <a:buAutoNum type="arabicPeriod"/>
            </a:pPr>
            <a:r>
              <a:rPr lang="en-US" dirty="0" smtClean="0"/>
              <a:t>Driver’s Brake Valve</a:t>
            </a:r>
          </a:p>
          <a:p>
            <a:pPr marL="342900" indent="-342900" algn="l">
              <a:buFontTx/>
              <a:buAutoNum type="arabicPeriod"/>
            </a:pPr>
            <a:r>
              <a:rPr lang="en-US" dirty="0" smtClean="0"/>
              <a:t>Control Valve</a:t>
            </a:r>
            <a:endParaRPr lang="ru-RU" dirty="0"/>
          </a:p>
          <a:p>
            <a:pPr marL="342900" indent="-342900" algn="l">
              <a:buFontTx/>
              <a:buAutoNum type="arabicPeriod"/>
            </a:pPr>
            <a:r>
              <a:rPr lang="en-US" dirty="0" smtClean="0"/>
              <a:t>Auxiliary Reservoir</a:t>
            </a:r>
            <a:endParaRPr lang="ru-RU" dirty="0"/>
          </a:p>
          <a:p>
            <a:pPr marL="342900" indent="-342900" algn="l">
              <a:buFontTx/>
              <a:buAutoNum type="arabicPeriod"/>
            </a:pPr>
            <a:r>
              <a:rPr lang="en-US" dirty="0" smtClean="0"/>
              <a:t>Brake Cylinder</a:t>
            </a:r>
            <a:endParaRPr lang="ru-RU" dirty="0"/>
          </a:p>
          <a:p>
            <a:pPr marL="342900" indent="-342900" algn="l">
              <a:buFontTx/>
              <a:buAutoNum type="arabicPeriod"/>
            </a:pPr>
            <a:r>
              <a:rPr lang="en-US" dirty="0" smtClean="0"/>
              <a:t>Compressor</a:t>
            </a:r>
            <a:endParaRPr lang="ru-RU" dirty="0"/>
          </a:p>
          <a:p>
            <a:pPr marL="342900" indent="-342900" algn="l">
              <a:buFontTx/>
              <a:buAutoNum type="arabicPeriod"/>
            </a:pPr>
            <a:r>
              <a:rPr lang="en-US" dirty="0" smtClean="0"/>
              <a:t>Main Reservoir</a:t>
            </a: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 name="Rectangle 6"/>
          <p:cNvSpPr>
            <a:spLocks noGrp="1" noChangeArrowheads="1"/>
          </p:cNvSpPr>
          <p:nvPr>
            <p:ph type="title"/>
          </p:nvPr>
        </p:nvSpPr>
        <p:spPr/>
        <p:txBody>
          <a:bodyPr/>
          <a:lstStyle/>
          <a:p>
            <a:pPr eaLnBrk="1" hangingPunct="1"/>
            <a:r>
              <a:rPr lang="en-US" sz="1800" dirty="0" smtClean="0">
                <a:solidFill>
                  <a:srgbClr val="073F89"/>
                </a:solidFill>
              </a:rPr>
              <a:t>UM train model – </a:t>
            </a:r>
            <a:r>
              <a:rPr lang="en-US" sz="1800" dirty="0" smtClean="0"/>
              <a:t>Brake pipe model</a:t>
            </a:r>
            <a:endParaRPr lang="ru-RU" sz="1800" dirty="0" smtClean="0"/>
          </a:p>
        </p:txBody>
      </p:sp>
      <p:graphicFrame>
        <p:nvGraphicFramePr>
          <p:cNvPr id="1026" name="Object 7"/>
          <p:cNvGraphicFramePr>
            <a:graphicFrameLocks noChangeAspect="1"/>
          </p:cNvGraphicFramePr>
          <p:nvPr/>
        </p:nvGraphicFramePr>
        <p:xfrm>
          <a:off x="314325" y="327025"/>
          <a:ext cx="4913313" cy="2398713"/>
        </p:xfrm>
        <a:graphic>
          <a:graphicData uri="http://schemas.openxmlformats.org/presentationml/2006/ole">
            <p:oleObj spid="_x0000_s1026" name="Picture" r:id="rId4" imgW="2621160" imgH="1189440" progId="Word.Picture.8">
              <p:embed/>
            </p:oleObj>
          </a:graphicData>
        </a:graphic>
      </p:graphicFrame>
      <p:grpSp>
        <p:nvGrpSpPr>
          <p:cNvPr id="1031" name="Группа 15"/>
          <p:cNvGrpSpPr>
            <a:grpSpLocks/>
          </p:cNvGrpSpPr>
          <p:nvPr/>
        </p:nvGrpSpPr>
        <p:grpSpPr bwMode="auto">
          <a:xfrm>
            <a:off x="5503863" y="449263"/>
            <a:ext cx="3414712" cy="2692400"/>
            <a:chOff x="5328084" y="2924944"/>
            <a:chExt cx="3415696" cy="2691378"/>
          </a:xfrm>
        </p:grpSpPr>
        <p:graphicFrame>
          <p:nvGraphicFramePr>
            <p:cNvPr id="1029" name="Object 5"/>
            <p:cNvGraphicFramePr>
              <a:graphicFrameLocks noChangeAspect="1"/>
            </p:cNvGraphicFramePr>
            <p:nvPr/>
          </p:nvGraphicFramePr>
          <p:xfrm>
            <a:off x="5328084" y="3044104"/>
            <a:ext cx="347662" cy="2439987"/>
          </p:xfrm>
          <a:graphic>
            <a:graphicData uri="http://schemas.openxmlformats.org/presentationml/2006/ole">
              <p:oleObj spid="_x0000_s1029" name="Формула" r:id="rId5" imgW="279360" imgH="1955520" progId="Equation.3">
                <p:embed/>
              </p:oleObj>
            </a:graphicData>
          </a:graphic>
        </p:graphicFrame>
        <p:sp>
          <p:nvSpPr>
            <p:cNvPr id="1037" name="Text Box 8"/>
            <p:cNvSpPr txBox="1">
              <a:spLocks noChangeArrowheads="1"/>
            </p:cNvSpPr>
            <p:nvPr/>
          </p:nvSpPr>
          <p:spPr bwMode="auto">
            <a:xfrm>
              <a:off x="5616116" y="2924944"/>
              <a:ext cx="3127664" cy="2691378"/>
            </a:xfrm>
            <a:prstGeom prst="rect">
              <a:avLst/>
            </a:prstGeom>
            <a:noFill/>
            <a:ln w="12700">
              <a:noFill/>
              <a:miter lim="800000"/>
              <a:headEnd/>
              <a:tailEnd/>
            </a:ln>
          </p:spPr>
          <p:txBody>
            <a:bodyPr>
              <a:spAutoFit/>
            </a:bodyPr>
            <a:lstStyle/>
            <a:p>
              <a:pPr algn="l">
                <a:lnSpc>
                  <a:spcPct val="104000"/>
                </a:lnSpc>
              </a:pPr>
              <a:r>
                <a:rPr lang="en-US" sz="1800"/>
                <a:t>density,</a:t>
              </a:r>
            </a:p>
            <a:p>
              <a:pPr algn="l">
                <a:lnSpc>
                  <a:spcPct val="104000"/>
                </a:lnSpc>
              </a:pPr>
              <a:r>
                <a:rPr lang="en-US" sz="1800"/>
                <a:t>velocity,</a:t>
              </a:r>
            </a:p>
            <a:p>
              <a:pPr algn="l">
                <a:lnSpc>
                  <a:spcPct val="104000"/>
                </a:lnSpc>
              </a:pPr>
              <a:r>
                <a:rPr lang="en-US" sz="1800"/>
                <a:t>pressure,</a:t>
              </a:r>
            </a:p>
            <a:p>
              <a:pPr algn="l">
                <a:lnSpc>
                  <a:spcPct val="104000"/>
                </a:lnSpc>
              </a:pPr>
              <a:r>
                <a:rPr lang="en-US" sz="1800"/>
                <a:t>mass flow,</a:t>
              </a:r>
            </a:p>
            <a:p>
              <a:pPr algn="l">
                <a:lnSpc>
                  <a:spcPct val="104000"/>
                </a:lnSpc>
              </a:pPr>
              <a:r>
                <a:rPr lang="en-US" sz="1800"/>
                <a:t>cross section,</a:t>
              </a:r>
            </a:p>
            <a:p>
              <a:pPr algn="l">
                <a:lnSpc>
                  <a:spcPct val="104000"/>
                </a:lnSpc>
              </a:pPr>
              <a:r>
                <a:rPr lang="en-US" sz="1800"/>
                <a:t>hydrodynamic loss coefficient,</a:t>
              </a:r>
            </a:p>
            <a:p>
              <a:pPr algn="l">
                <a:lnSpc>
                  <a:spcPct val="104000"/>
                </a:lnSpc>
              </a:pPr>
              <a:r>
                <a:rPr lang="en-US" sz="1800"/>
                <a:t>pipe diameter,</a:t>
              </a:r>
            </a:p>
            <a:p>
              <a:pPr algn="l">
                <a:lnSpc>
                  <a:spcPct val="104000"/>
                </a:lnSpc>
              </a:pPr>
              <a:r>
                <a:rPr lang="en-US" sz="1800"/>
                <a:t>gas constant,</a:t>
              </a:r>
            </a:p>
            <a:p>
              <a:pPr algn="l">
                <a:lnSpc>
                  <a:spcPct val="104000"/>
                </a:lnSpc>
              </a:pPr>
              <a:r>
                <a:rPr lang="en-US" sz="1800"/>
                <a:t>temperature.</a:t>
              </a:r>
              <a:endParaRPr lang="ru-RU" sz="1800"/>
            </a:p>
          </p:txBody>
        </p:sp>
      </p:grpSp>
      <p:sp>
        <p:nvSpPr>
          <p:cNvPr id="1032" name="Text Box 11"/>
          <p:cNvSpPr txBox="1">
            <a:spLocks noChangeArrowheads="1"/>
          </p:cNvSpPr>
          <p:nvPr/>
        </p:nvSpPr>
        <p:spPr bwMode="auto">
          <a:xfrm>
            <a:off x="1673225" y="3335338"/>
            <a:ext cx="4705350" cy="400050"/>
          </a:xfrm>
          <a:prstGeom prst="rect">
            <a:avLst/>
          </a:prstGeom>
          <a:solidFill>
            <a:srgbClr val="CCECFF"/>
          </a:solidFill>
          <a:ln w="12700">
            <a:noFill/>
            <a:miter lim="800000"/>
            <a:headEnd/>
            <a:tailEnd/>
          </a:ln>
        </p:spPr>
        <p:txBody>
          <a:bodyPr>
            <a:spAutoFit/>
          </a:bodyPr>
          <a:lstStyle/>
          <a:p>
            <a:pPr>
              <a:spcBef>
                <a:spcPct val="50000"/>
              </a:spcBef>
            </a:pPr>
            <a:r>
              <a:rPr lang="en-US" sz="2000" dirty="0">
                <a:solidFill>
                  <a:schemeClr val="accent2"/>
                </a:solidFill>
              </a:rPr>
              <a:t>Gas equations</a:t>
            </a:r>
            <a:endParaRPr lang="ru-RU" sz="2000" dirty="0"/>
          </a:p>
        </p:txBody>
      </p:sp>
      <p:grpSp>
        <p:nvGrpSpPr>
          <p:cNvPr id="1033" name="Группа 19"/>
          <p:cNvGrpSpPr>
            <a:grpSpLocks/>
          </p:cNvGrpSpPr>
          <p:nvPr/>
        </p:nvGrpSpPr>
        <p:grpSpPr bwMode="auto">
          <a:xfrm>
            <a:off x="931863" y="3856038"/>
            <a:ext cx="6573837" cy="2119312"/>
            <a:chOff x="270885" y="4286702"/>
            <a:chExt cx="6572683" cy="2119294"/>
          </a:xfrm>
        </p:grpSpPr>
        <p:graphicFrame>
          <p:nvGraphicFramePr>
            <p:cNvPr id="1027" name="Object 2"/>
            <p:cNvGraphicFramePr>
              <a:graphicFrameLocks noChangeAspect="1"/>
            </p:cNvGraphicFramePr>
            <p:nvPr/>
          </p:nvGraphicFramePr>
          <p:xfrm>
            <a:off x="270885" y="4286702"/>
            <a:ext cx="3850842" cy="1686338"/>
          </p:xfrm>
          <a:graphic>
            <a:graphicData uri="http://schemas.openxmlformats.org/presentationml/2006/ole">
              <p:oleObj spid="_x0000_s1027" name="Формула" r:id="rId6" imgW="2031840" imgH="888840" progId="Equation.3">
                <p:embed/>
              </p:oleObj>
            </a:graphicData>
          </a:graphic>
        </p:graphicFrame>
        <p:graphicFrame>
          <p:nvGraphicFramePr>
            <p:cNvPr id="1028" name="Object 10"/>
            <p:cNvGraphicFramePr>
              <a:graphicFrameLocks noChangeAspect="1"/>
            </p:cNvGraphicFramePr>
            <p:nvPr/>
          </p:nvGraphicFramePr>
          <p:xfrm>
            <a:off x="1728210" y="6045634"/>
            <a:ext cx="1031875" cy="360362"/>
          </p:xfrm>
          <a:graphic>
            <a:graphicData uri="http://schemas.openxmlformats.org/presentationml/2006/ole">
              <p:oleObj spid="_x0000_s1028" name="Формула" r:id="rId7" imgW="583920" imgH="203040" progId="Equation.3">
                <p:embed/>
              </p:oleObj>
            </a:graphicData>
          </a:graphic>
        </p:graphicFrame>
        <p:sp>
          <p:nvSpPr>
            <p:cNvPr id="1034" name="Text Box 8"/>
            <p:cNvSpPr txBox="1">
              <a:spLocks noChangeArrowheads="1"/>
            </p:cNvSpPr>
            <p:nvPr/>
          </p:nvSpPr>
          <p:spPr bwMode="auto">
            <a:xfrm>
              <a:off x="4300393" y="4512540"/>
              <a:ext cx="2543175" cy="369332"/>
            </a:xfrm>
            <a:prstGeom prst="rect">
              <a:avLst/>
            </a:prstGeom>
            <a:solidFill>
              <a:srgbClr val="CCFFFF"/>
            </a:solidFill>
            <a:ln w="12700">
              <a:noFill/>
              <a:miter lim="800000"/>
              <a:headEnd/>
              <a:tailEnd/>
            </a:ln>
          </p:spPr>
          <p:txBody>
            <a:bodyPr>
              <a:spAutoFit/>
            </a:bodyPr>
            <a:lstStyle/>
            <a:p>
              <a:pPr algn="l">
                <a:spcBef>
                  <a:spcPct val="50000"/>
                </a:spcBef>
              </a:pPr>
              <a:r>
                <a:rPr lang="en-US" sz="1800">
                  <a:solidFill>
                    <a:schemeClr val="accent2"/>
                  </a:solidFill>
                </a:rPr>
                <a:t>Equation of continuity</a:t>
              </a:r>
              <a:endParaRPr lang="ru-RU" sz="1800">
                <a:solidFill>
                  <a:schemeClr val="accent2"/>
                </a:solidFill>
              </a:endParaRPr>
            </a:p>
          </p:txBody>
        </p:sp>
        <p:sp>
          <p:nvSpPr>
            <p:cNvPr id="1035" name="Text Box 8"/>
            <p:cNvSpPr txBox="1">
              <a:spLocks noChangeArrowheads="1"/>
            </p:cNvSpPr>
            <p:nvPr/>
          </p:nvSpPr>
          <p:spPr bwMode="auto">
            <a:xfrm>
              <a:off x="4300393" y="5316104"/>
              <a:ext cx="2543175" cy="369332"/>
            </a:xfrm>
            <a:prstGeom prst="rect">
              <a:avLst/>
            </a:prstGeom>
            <a:solidFill>
              <a:srgbClr val="CCFFFF"/>
            </a:solidFill>
            <a:ln w="12700">
              <a:noFill/>
              <a:miter lim="800000"/>
              <a:headEnd/>
              <a:tailEnd/>
            </a:ln>
          </p:spPr>
          <p:txBody>
            <a:bodyPr>
              <a:spAutoFit/>
            </a:bodyPr>
            <a:lstStyle/>
            <a:p>
              <a:pPr algn="l">
                <a:spcBef>
                  <a:spcPct val="50000"/>
                </a:spcBef>
              </a:pPr>
              <a:r>
                <a:rPr lang="en-US" sz="1800">
                  <a:solidFill>
                    <a:schemeClr val="accent2"/>
                  </a:solidFill>
                </a:rPr>
                <a:t>Equation of momentum</a:t>
              </a:r>
              <a:endParaRPr lang="ru-RU" sz="1800">
                <a:solidFill>
                  <a:schemeClr val="accent2"/>
                </a:solidFill>
              </a:endParaRPr>
            </a:p>
          </p:txBody>
        </p:sp>
        <p:sp>
          <p:nvSpPr>
            <p:cNvPr id="1036" name="Text Box 8"/>
            <p:cNvSpPr txBox="1">
              <a:spLocks noChangeArrowheads="1"/>
            </p:cNvSpPr>
            <p:nvPr/>
          </p:nvSpPr>
          <p:spPr bwMode="auto">
            <a:xfrm>
              <a:off x="4300393" y="5981122"/>
              <a:ext cx="2543175" cy="369332"/>
            </a:xfrm>
            <a:prstGeom prst="rect">
              <a:avLst/>
            </a:prstGeom>
            <a:solidFill>
              <a:srgbClr val="CCFFFF"/>
            </a:solidFill>
            <a:ln w="12700">
              <a:noFill/>
              <a:miter lim="800000"/>
              <a:headEnd/>
              <a:tailEnd/>
            </a:ln>
          </p:spPr>
          <p:txBody>
            <a:bodyPr>
              <a:spAutoFit/>
            </a:bodyPr>
            <a:lstStyle/>
            <a:p>
              <a:pPr algn="l">
                <a:spcBef>
                  <a:spcPct val="50000"/>
                </a:spcBef>
              </a:pPr>
              <a:r>
                <a:rPr lang="en-US" sz="1800">
                  <a:solidFill>
                    <a:schemeClr val="accent2"/>
                  </a:solidFill>
                </a:rPr>
                <a:t>Equation of gas state</a:t>
              </a:r>
              <a:endParaRPr lang="ru-RU" sz="1800">
                <a:solidFill>
                  <a:schemeClr val="accent2"/>
                </a:solidFill>
              </a:endParaRPr>
            </a:p>
          </p:txBody>
        </p:sp>
      </p:gr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5326063" y="595313"/>
          <a:ext cx="3592512" cy="1573212"/>
        </p:xfrm>
        <a:graphic>
          <a:graphicData uri="http://schemas.openxmlformats.org/presentationml/2006/ole">
            <p:oleObj spid="_x0000_s2050" name="Формула" r:id="rId4" imgW="2031840" imgH="888840" progId="Equation.3">
              <p:embed/>
            </p:oleObj>
          </a:graphicData>
        </a:graphic>
      </p:graphicFrame>
      <p:sp>
        <p:nvSpPr>
          <p:cNvPr id="2055" name="Rectangle 6"/>
          <p:cNvSpPr>
            <a:spLocks noGrp="1" noChangeArrowheads="1"/>
          </p:cNvSpPr>
          <p:nvPr>
            <p:ph type="title"/>
          </p:nvPr>
        </p:nvSpPr>
        <p:spPr/>
        <p:txBody>
          <a:bodyPr/>
          <a:lstStyle/>
          <a:p>
            <a:pPr eaLnBrk="1" hangingPunct="1"/>
            <a:r>
              <a:rPr lang="en-US" sz="1800" dirty="0" smtClean="0">
                <a:solidFill>
                  <a:srgbClr val="073F89"/>
                </a:solidFill>
              </a:rPr>
              <a:t>UM train model – </a:t>
            </a:r>
            <a:r>
              <a:rPr lang="en-US" sz="1800" dirty="0" smtClean="0"/>
              <a:t>Difference scheme</a:t>
            </a:r>
            <a:endParaRPr lang="ru-RU" sz="1800" dirty="0" smtClean="0"/>
          </a:p>
        </p:txBody>
      </p:sp>
      <p:sp>
        <p:nvSpPr>
          <p:cNvPr id="2056" name="Скругленный прямоугольник 17"/>
          <p:cNvSpPr>
            <a:spLocks noChangeArrowheads="1"/>
          </p:cNvSpPr>
          <p:nvPr/>
        </p:nvSpPr>
        <p:spPr bwMode="auto">
          <a:xfrm>
            <a:off x="5310188" y="525463"/>
            <a:ext cx="3621087" cy="1700212"/>
          </a:xfrm>
          <a:prstGeom prst="roundRect">
            <a:avLst>
              <a:gd name="adj" fmla="val 16667"/>
            </a:avLst>
          </a:prstGeom>
          <a:noFill/>
          <a:ln w="19050" algn="ctr">
            <a:solidFill>
              <a:srgbClr val="0070C0"/>
            </a:solidFill>
            <a:round/>
            <a:headEnd/>
            <a:tailEnd/>
          </a:ln>
        </p:spPr>
        <p:txBody>
          <a:bodyPr/>
          <a:lstStyle/>
          <a:p>
            <a:endParaRPr lang="ru-RU"/>
          </a:p>
        </p:txBody>
      </p:sp>
      <p:graphicFrame>
        <p:nvGraphicFramePr>
          <p:cNvPr id="2051" name="Object 4"/>
          <p:cNvGraphicFramePr>
            <a:graphicFrameLocks noChangeAspect="1"/>
          </p:cNvGraphicFramePr>
          <p:nvPr/>
        </p:nvGraphicFramePr>
        <p:xfrm>
          <a:off x="1492245" y="4779981"/>
          <a:ext cx="6073821" cy="1794401"/>
        </p:xfrm>
        <a:graphic>
          <a:graphicData uri="http://schemas.openxmlformats.org/presentationml/2006/ole">
            <p:oleObj spid="_x0000_s2051" name="Формула" r:id="rId5" imgW="4572000" imgH="1346040" progId="Equation.3">
              <p:embed/>
            </p:oleObj>
          </a:graphicData>
        </a:graphic>
      </p:graphicFrame>
      <p:sp>
        <p:nvSpPr>
          <p:cNvPr id="2057" name="Text Box 11"/>
          <p:cNvSpPr txBox="1">
            <a:spLocks noChangeArrowheads="1"/>
          </p:cNvSpPr>
          <p:nvPr/>
        </p:nvSpPr>
        <p:spPr bwMode="auto">
          <a:xfrm>
            <a:off x="1793875" y="4414851"/>
            <a:ext cx="5492750" cy="400050"/>
          </a:xfrm>
          <a:prstGeom prst="rect">
            <a:avLst/>
          </a:prstGeom>
          <a:solidFill>
            <a:srgbClr val="CCECFF"/>
          </a:solidFill>
          <a:ln w="12700">
            <a:noFill/>
            <a:miter lim="800000"/>
            <a:headEnd/>
            <a:tailEnd/>
          </a:ln>
        </p:spPr>
        <p:txBody>
          <a:bodyPr>
            <a:spAutoFit/>
          </a:bodyPr>
          <a:lstStyle/>
          <a:p>
            <a:pPr>
              <a:spcBef>
                <a:spcPct val="50000"/>
              </a:spcBef>
            </a:pPr>
            <a:r>
              <a:rPr lang="en-US" sz="2000" dirty="0">
                <a:solidFill>
                  <a:schemeClr val="accent2"/>
                </a:solidFill>
              </a:rPr>
              <a:t>Difference scheme for vehicles</a:t>
            </a:r>
            <a:endParaRPr lang="ru-RU" sz="2000" dirty="0"/>
          </a:p>
        </p:txBody>
      </p:sp>
      <p:graphicFrame>
        <p:nvGraphicFramePr>
          <p:cNvPr id="2052" name="Object 5"/>
          <p:cNvGraphicFramePr>
            <a:graphicFrameLocks noChangeAspect="1"/>
          </p:cNvGraphicFramePr>
          <p:nvPr/>
        </p:nvGraphicFramePr>
        <p:xfrm>
          <a:off x="6059488" y="2762250"/>
          <a:ext cx="2716212" cy="1616075"/>
        </p:xfrm>
        <a:graphic>
          <a:graphicData uri="http://schemas.openxmlformats.org/presentationml/2006/ole">
            <p:oleObj spid="_x0000_s2052" name="Формула" r:id="rId6" imgW="1803240" imgH="1218960" progId="Equation.3">
              <p:embed/>
            </p:oleObj>
          </a:graphicData>
        </a:graphic>
      </p:graphicFrame>
      <p:graphicFrame>
        <p:nvGraphicFramePr>
          <p:cNvPr id="2053" name="Object 8"/>
          <p:cNvGraphicFramePr>
            <a:graphicFrameLocks noChangeAspect="1"/>
          </p:cNvGraphicFramePr>
          <p:nvPr/>
        </p:nvGraphicFramePr>
        <p:xfrm>
          <a:off x="233363" y="2909888"/>
          <a:ext cx="5235575" cy="1468437"/>
        </p:xfrm>
        <a:graphic>
          <a:graphicData uri="http://schemas.openxmlformats.org/presentationml/2006/ole">
            <p:oleObj spid="_x0000_s2053" name="Формула" r:id="rId7" imgW="3517560" imgH="1041120" progId="Equation.3">
              <p:embed/>
            </p:oleObj>
          </a:graphicData>
        </a:graphic>
      </p:graphicFrame>
      <p:sp>
        <p:nvSpPr>
          <p:cNvPr id="2058" name="Text Box 11"/>
          <p:cNvSpPr txBox="1">
            <a:spLocks noChangeArrowheads="1"/>
          </p:cNvSpPr>
          <p:nvPr/>
        </p:nvSpPr>
        <p:spPr bwMode="auto">
          <a:xfrm>
            <a:off x="1249363" y="2500313"/>
            <a:ext cx="3451225" cy="400050"/>
          </a:xfrm>
          <a:prstGeom prst="rect">
            <a:avLst/>
          </a:prstGeom>
          <a:solidFill>
            <a:srgbClr val="CCECFF"/>
          </a:solidFill>
          <a:ln w="12700">
            <a:noFill/>
            <a:miter lim="800000"/>
            <a:headEnd/>
            <a:tailEnd/>
          </a:ln>
        </p:spPr>
        <p:txBody>
          <a:bodyPr>
            <a:spAutoFit/>
          </a:bodyPr>
          <a:lstStyle/>
          <a:p>
            <a:pPr>
              <a:spcBef>
                <a:spcPct val="50000"/>
              </a:spcBef>
            </a:pPr>
            <a:r>
              <a:rPr lang="en-US" sz="2000">
                <a:solidFill>
                  <a:schemeClr val="accent2"/>
                </a:solidFill>
              </a:rPr>
              <a:t>Driver’s brake valve (DBV)</a:t>
            </a:r>
            <a:endParaRPr lang="ru-RU" sz="2000"/>
          </a:p>
        </p:txBody>
      </p:sp>
      <p:sp>
        <p:nvSpPr>
          <p:cNvPr id="2059" name="Text Box 11"/>
          <p:cNvSpPr txBox="1">
            <a:spLocks noChangeArrowheads="1"/>
          </p:cNvSpPr>
          <p:nvPr/>
        </p:nvSpPr>
        <p:spPr bwMode="auto">
          <a:xfrm>
            <a:off x="5969000" y="2325688"/>
            <a:ext cx="2952750" cy="400050"/>
          </a:xfrm>
          <a:prstGeom prst="rect">
            <a:avLst/>
          </a:prstGeom>
          <a:solidFill>
            <a:srgbClr val="CCECFF"/>
          </a:solidFill>
          <a:ln w="12700">
            <a:noFill/>
            <a:miter lim="800000"/>
            <a:headEnd/>
            <a:tailEnd/>
          </a:ln>
        </p:spPr>
        <p:txBody>
          <a:bodyPr>
            <a:spAutoFit/>
          </a:bodyPr>
          <a:lstStyle/>
          <a:p>
            <a:pPr>
              <a:spcBef>
                <a:spcPct val="50000"/>
              </a:spcBef>
            </a:pPr>
            <a:r>
              <a:rPr lang="en-US" sz="2000" dirty="0">
                <a:solidFill>
                  <a:schemeClr val="accent2"/>
                </a:solidFill>
              </a:rPr>
              <a:t>Pinch cock (PC)</a:t>
            </a:r>
            <a:endParaRPr lang="ru-RU" sz="2000" dirty="0"/>
          </a:p>
        </p:txBody>
      </p:sp>
      <p:graphicFrame>
        <p:nvGraphicFramePr>
          <p:cNvPr id="2054" name="Object 7"/>
          <p:cNvGraphicFramePr>
            <a:graphicFrameLocks noChangeAspect="1"/>
          </p:cNvGraphicFramePr>
          <p:nvPr/>
        </p:nvGraphicFramePr>
        <p:xfrm>
          <a:off x="285750" y="150813"/>
          <a:ext cx="4913313" cy="2398712"/>
        </p:xfrm>
        <a:graphic>
          <a:graphicData uri="http://schemas.openxmlformats.org/presentationml/2006/ole">
            <p:oleObj spid="_x0000_s2054" name="Picture" r:id="rId8" imgW="2621160" imgH="1189440" progId="Word.Picture.8">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Grp="1" noChangeArrowheads="1"/>
          </p:cNvSpPr>
          <p:nvPr>
            <p:ph type="title"/>
          </p:nvPr>
        </p:nvSpPr>
        <p:spPr/>
        <p:txBody>
          <a:bodyPr/>
          <a:lstStyle/>
          <a:p>
            <a:pPr eaLnBrk="1" hangingPunct="1"/>
            <a:r>
              <a:rPr lang="en-US" sz="1800" dirty="0" smtClean="0"/>
              <a:t>Brake system simulation</a:t>
            </a:r>
            <a:r>
              <a:rPr lang="ru-RU" sz="1800" dirty="0" smtClean="0"/>
              <a:t>: </a:t>
            </a:r>
            <a:r>
              <a:rPr lang="en-US" sz="1800" dirty="0" smtClean="0"/>
              <a:t>locomotive </a:t>
            </a:r>
            <a:r>
              <a:rPr lang="ru-RU" sz="1800" dirty="0" smtClean="0"/>
              <a:t>+ 30 </a:t>
            </a:r>
            <a:r>
              <a:rPr lang="en-US" sz="1800" dirty="0" smtClean="0"/>
              <a:t>cars</a:t>
            </a:r>
            <a:endParaRPr lang="ru-RU" sz="1800" dirty="0" smtClean="0"/>
          </a:p>
        </p:txBody>
      </p:sp>
      <p:pic>
        <p:nvPicPr>
          <p:cNvPr id="28675" name="Picture 7"/>
          <p:cNvPicPr>
            <a:picLocks noChangeAspect="1" noChangeArrowheads="1"/>
          </p:cNvPicPr>
          <p:nvPr/>
        </p:nvPicPr>
        <p:blipFill>
          <a:blip r:embed="rId3" cstate="print"/>
          <a:srcRect/>
          <a:stretch>
            <a:fillRect/>
          </a:stretch>
        </p:blipFill>
        <p:spPr bwMode="auto">
          <a:xfrm>
            <a:off x="1322388" y="501650"/>
            <a:ext cx="7446962" cy="5957888"/>
          </a:xfrm>
          <a:prstGeom prst="rect">
            <a:avLst/>
          </a:prstGeom>
          <a:noFill/>
          <a:ln w="12700">
            <a:noFill/>
            <a:miter lim="800000"/>
            <a:headEnd/>
            <a:tailEnd/>
          </a:ln>
        </p:spPr>
      </p:pic>
      <p:sp>
        <p:nvSpPr>
          <p:cNvPr id="28676" name="Выноска 1 12"/>
          <p:cNvSpPr>
            <a:spLocks/>
          </p:cNvSpPr>
          <p:nvPr/>
        </p:nvSpPr>
        <p:spPr bwMode="auto">
          <a:xfrm>
            <a:off x="409575" y="2297112"/>
            <a:ext cx="2190750" cy="735843"/>
          </a:xfrm>
          <a:prstGeom prst="borderCallout1">
            <a:avLst>
              <a:gd name="adj1" fmla="val 48787"/>
              <a:gd name="adj2" fmla="val 100019"/>
              <a:gd name="adj3" fmla="val 3412"/>
              <a:gd name="adj4" fmla="val 125671"/>
            </a:avLst>
          </a:prstGeom>
          <a:solidFill>
            <a:srgbClr val="CCECFF"/>
          </a:solidFill>
          <a:ln w="12700" algn="ctr">
            <a:solidFill>
              <a:schemeClr val="accent2"/>
            </a:solidFill>
            <a:round/>
            <a:headEnd/>
            <a:tailEnd/>
          </a:ln>
        </p:spPr>
        <p:txBody>
          <a:bodyPr/>
          <a:lstStyle/>
          <a:p>
            <a:r>
              <a:rPr lang="en-US" sz="1800" dirty="0" smtClean="0"/>
              <a:t>Pressure in </a:t>
            </a:r>
          </a:p>
          <a:p>
            <a:r>
              <a:rPr lang="en-US" sz="1800" dirty="0" smtClean="0"/>
              <a:t>Brake Cylinders, bar</a:t>
            </a:r>
            <a:endParaRPr lang="ru-RU" sz="1800" dirty="0"/>
          </a:p>
        </p:txBody>
      </p:sp>
      <p:sp>
        <p:nvSpPr>
          <p:cNvPr id="28677" name="Выноска 1 13"/>
          <p:cNvSpPr>
            <a:spLocks/>
          </p:cNvSpPr>
          <p:nvPr/>
        </p:nvSpPr>
        <p:spPr bwMode="auto">
          <a:xfrm>
            <a:off x="6835775" y="501650"/>
            <a:ext cx="2144102" cy="694104"/>
          </a:xfrm>
          <a:prstGeom prst="borderCallout1">
            <a:avLst>
              <a:gd name="adj1" fmla="val 94440"/>
              <a:gd name="adj2" fmla="val 50019"/>
              <a:gd name="adj3" fmla="val 212102"/>
              <a:gd name="adj4" fmla="val 28713"/>
            </a:avLst>
          </a:prstGeom>
          <a:solidFill>
            <a:srgbClr val="CCECFF"/>
          </a:solidFill>
          <a:ln w="12700" algn="ctr">
            <a:solidFill>
              <a:schemeClr val="accent2"/>
            </a:solidFill>
            <a:round/>
            <a:headEnd/>
            <a:tailEnd/>
          </a:ln>
        </p:spPr>
        <p:txBody>
          <a:bodyPr/>
          <a:lstStyle/>
          <a:p>
            <a:r>
              <a:rPr lang="en-US" sz="1800" dirty="0" smtClean="0"/>
              <a:t>Pressure in </a:t>
            </a:r>
          </a:p>
          <a:p>
            <a:r>
              <a:rPr lang="en-US" sz="1800" dirty="0" smtClean="0"/>
              <a:t>Brake Pipe, bar</a:t>
            </a:r>
            <a:endParaRPr lang="ru-RU" sz="1800" dirty="0"/>
          </a:p>
        </p:txBody>
      </p:sp>
      <p:sp>
        <p:nvSpPr>
          <p:cNvPr id="28678" name="Выноска 1 14"/>
          <p:cNvSpPr>
            <a:spLocks/>
          </p:cNvSpPr>
          <p:nvPr/>
        </p:nvSpPr>
        <p:spPr bwMode="auto">
          <a:xfrm>
            <a:off x="409575" y="4962525"/>
            <a:ext cx="2190750" cy="401638"/>
          </a:xfrm>
          <a:prstGeom prst="borderCallout1">
            <a:avLst>
              <a:gd name="adj1" fmla="val 48787"/>
              <a:gd name="adj2" fmla="val 100019"/>
              <a:gd name="adj3" fmla="val -51431"/>
              <a:gd name="adj4" fmla="val 127843"/>
            </a:avLst>
          </a:prstGeom>
          <a:solidFill>
            <a:srgbClr val="CCECFF"/>
          </a:solidFill>
          <a:ln w="12700" algn="ctr">
            <a:solidFill>
              <a:schemeClr val="accent2"/>
            </a:solidFill>
            <a:round/>
            <a:headEnd/>
            <a:tailEnd/>
          </a:ln>
        </p:spPr>
        <p:txBody>
          <a:bodyPr/>
          <a:lstStyle/>
          <a:p>
            <a:r>
              <a:rPr lang="en-US" sz="1800" dirty="0" smtClean="0"/>
              <a:t>Train Speed, m/s</a:t>
            </a:r>
            <a:endParaRPr lang="ru-RU" sz="1800" dirty="0"/>
          </a:p>
        </p:txBody>
      </p:sp>
      <p:sp>
        <p:nvSpPr>
          <p:cNvPr id="28679" name="Выноска 1 15"/>
          <p:cNvSpPr>
            <a:spLocks/>
          </p:cNvSpPr>
          <p:nvPr/>
        </p:nvSpPr>
        <p:spPr bwMode="auto">
          <a:xfrm>
            <a:off x="4243388" y="4314092"/>
            <a:ext cx="2044700" cy="648433"/>
          </a:xfrm>
          <a:prstGeom prst="borderCallout1">
            <a:avLst>
              <a:gd name="adj1" fmla="val 48787"/>
              <a:gd name="adj2" fmla="val 100019"/>
              <a:gd name="adj3" fmla="val -23808"/>
              <a:gd name="adj4" fmla="val 137029"/>
            </a:avLst>
          </a:prstGeom>
          <a:solidFill>
            <a:srgbClr val="CCECFF"/>
          </a:solidFill>
          <a:ln w="12700" algn="ctr">
            <a:solidFill>
              <a:schemeClr val="accent2"/>
            </a:solidFill>
            <a:round/>
            <a:headEnd/>
            <a:tailEnd/>
          </a:ln>
        </p:spPr>
        <p:txBody>
          <a:bodyPr/>
          <a:lstStyle/>
          <a:p>
            <a:r>
              <a:rPr lang="en-US" sz="1800" dirty="0" smtClean="0"/>
              <a:t>Pressure in Main Reservoirs, bar</a:t>
            </a:r>
            <a:endParaRPr lang="ru-RU" sz="1800" dirty="0"/>
          </a:p>
        </p:txBody>
      </p:sp>
      <p:sp>
        <p:nvSpPr>
          <p:cNvPr id="28680" name="Выноска 1 16"/>
          <p:cNvSpPr>
            <a:spLocks/>
          </p:cNvSpPr>
          <p:nvPr/>
        </p:nvSpPr>
        <p:spPr bwMode="auto">
          <a:xfrm>
            <a:off x="4243388" y="5072062"/>
            <a:ext cx="2044700" cy="672245"/>
          </a:xfrm>
          <a:prstGeom prst="borderCallout1">
            <a:avLst>
              <a:gd name="adj1" fmla="val 48787"/>
              <a:gd name="adj2" fmla="val 100019"/>
              <a:gd name="adj3" fmla="val 84910"/>
              <a:gd name="adj4" fmla="val 111464"/>
            </a:avLst>
          </a:prstGeom>
          <a:solidFill>
            <a:srgbClr val="CCECFF"/>
          </a:solidFill>
          <a:ln w="12700" algn="ctr">
            <a:solidFill>
              <a:schemeClr val="accent2"/>
            </a:solidFill>
            <a:round/>
            <a:headEnd/>
            <a:tailEnd/>
          </a:ln>
        </p:spPr>
        <p:txBody>
          <a:bodyPr/>
          <a:lstStyle/>
          <a:p>
            <a:r>
              <a:rPr lang="en-US" sz="1800" dirty="0" smtClean="0"/>
              <a:t>Pressure in Driver’s Brake Valve, bar</a:t>
            </a:r>
            <a:endParaRPr lang="ru-RU" sz="1800" dirty="0"/>
          </a:p>
        </p:txBody>
      </p:sp>
      <p:sp>
        <p:nvSpPr>
          <p:cNvPr id="28681" name="Прямоугольник 17"/>
          <p:cNvSpPr>
            <a:spLocks noChangeArrowheads="1"/>
          </p:cNvSpPr>
          <p:nvPr/>
        </p:nvSpPr>
        <p:spPr bwMode="auto">
          <a:xfrm>
            <a:off x="6616700" y="5510213"/>
            <a:ext cx="92075" cy="657225"/>
          </a:xfrm>
          <a:prstGeom prst="rect">
            <a:avLst/>
          </a:prstGeom>
          <a:solidFill>
            <a:srgbClr val="FFCCFF">
              <a:alpha val="49019"/>
            </a:srgbClr>
          </a:solidFill>
          <a:ln w="6350" algn="ctr">
            <a:solidFill>
              <a:schemeClr val="tx1"/>
            </a:solidFill>
            <a:round/>
            <a:headEnd/>
            <a:tailEnd/>
          </a:ln>
        </p:spPr>
        <p:txBody>
          <a:bodyPr/>
          <a:lstStyle/>
          <a:p>
            <a:endParaRPr lang="ru-RU"/>
          </a:p>
        </p:txBody>
      </p:sp>
      <p:sp>
        <p:nvSpPr>
          <p:cNvPr id="28682" name="Прямоугольник 18"/>
          <p:cNvSpPr>
            <a:spLocks noChangeArrowheads="1"/>
          </p:cNvSpPr>
          <p:nvPr/>
        </p:nvSpPr>
        <p:spPr bwMode="auto">
          <a:xfrm>
            <a:off x="6708775" y="5510213"/>
            <a:ext cx="627063" cy="657225"/>
          </a:xfrm>
          <a:prstGeom prst="rect">
            <a:avLst/>
          </a:prstGeom>
          <a:solidFill>
            <a:srgbClr val="FFFFCC">
              <a:alpha val="52156"/>
            </a:srgbClr>
          </a:solidFill>
          <a:ln w="6350" algn="ctr">
            <a:solidFill>
              <a:schemeClr val="tx1"/>
            </a:solidFill>
            <a:round/>
            <a:headEnd/>
            <a:tailEnd/>
          </a:ln>
        </p:spPr>
        <p:txBody>
          <a:bodyPr/>
          <a:lstStyle/>
          <a:p>
            <a:endParaRPr lang="ru-RU"/>
          </a:p>
        </p:txBody>
      </p:sp>
      <p:sp>
        <p:nvSpPr>
          <p:cNvPr id="28683" name="Прямоугольник 19"/>
          <p:cNvSpPr>
            <a:spLocks noChangeArrowheads="1"/>
          </p:cNvSpPr>
          <p:nvPr/>
        </p:nvSpPr>
        <p:spPr bwMode="auto">
          <a:xfrm>
            <a:off x="7335838" y="5510213"/>
            <a:ext cx="1289050" cy="657225"/>
          </a:xfrm>
          <a:prstGeom prst="rect">
            <a:avLst/>
          </a:prstGeom>
          <a:solidFill>
            <a:srgbClr val="CCCCFF">
              <a:alpha val="52156"/>
            </a:srgbClr>
          </a:solidFill>
          <a:ln w="6350" algn="ctr">
            <a:solidFill>
              <a:schemeClr val="tx1"/>
            </a:solidFill>
            <a:round/>
            <a:headEnd/>
            <a:tailEnd/>
          </a:ln>
        </p:spPr>
        <p:txBody>
          <a:bodyPr/>
          <a:lstStyle/>
          <a:p>
            <a:endParaRPr lang="ru-RU"/>
          </a:p>
        </p:txBody>
      </p:sp>
      <p:sp>
        <p:nvSpPr>
          <p:cNvPr id="28684" name="TextBox 11"/>
          <p:cNvSpPr txBox="1">
            <a:spLocks noChangeArrowheads="1"/>
          </p:cNvSpPr>
          <p:nvPr/>
        </p:nvSpPr>
        <p:spPr bwMode="auto">
          <a:xfrm>
            <a:off x="6632291" y="4548188"/>
            <a:ext cx="846707" cy="338554"/>
          </a:xfrm>
          <a:prstGeom prst="rect">
            <a:avLst/>
          </a:prstGeom>
          <a:noFill/>
          <a:ln w="9525">
            <a:noFill/>
            <a:miter lim="800000"/>
            <a:headEnd/>
            <a:tailEnd/>
          </a:ln>
        </p:spPr>
        <p:txBody>
          <a:bodyPr wrap="none">
            <a:spAutoFit/>
          </a:bodyPr>
          <a:lstStyle/>
          <a:p>
            <a:r>
              <a:rPr lang="en-US" dirty="0" smtClean="0"/>
              <a:t>Braking</a:t>
            </a:r>
            <a:endParaRPr lang="ru-RU" dirty="0"/>
          </a:p>
        </p:txBody>
      </p:sp>
      <p:cxnSp>
        <p:nvCxnSpPr>
          <p:cNvPr id="28685" name="Прямая соединительная линия 13"/>
          <p:cNvCxnSpPr>
            <a:cxnSpLocks noChangeShapeType="1"/>
          </p:cNvCxnSpPr>
          <p:nvPr/>
        </p:nvCxnSpPr>
        <p:spPr bwMode="auto">
          <a:xfrm rot="5400000" flipH="1" flipV="1">
            <a:off x="6396038" y="5100637"/>
            <a:ext cx="723900" cy="200025"/>
          </a:xfrm>
          <a:prstGeom prst="line">
            <a:avLst/>
          </a:prstGeom>
          <a:noFill/>
          <a:ln w="12700" algn="ctr">
            <a:solidFill>
              <a:schemeClr val="tx1"/>
            </a:solidFill>
            <a:round/>
            <a:headEnd/>
            <a:tailEnd/>
          </a:ln>
        </p:spPr>
      </p:cxnSp>
      <p:sp>
        <p:nvSpPr>
          <p:cNvPr id="28686" name="TextBox 11"/>
          <p:cNvSpPr txBox="1">
            <a:spLocks noChangeArrowheads="1"/>
          </p:cNvSpPr>
          <p:nvPr/>
        </p:nvSpPr>
        <p:spPr bwMode="auto">
          <a:xfrm>
            <a:off x="7168937" y="4791075"/>
            <a:ext cx="503664" cy="338554"/>
          </a:xfrm>
          <a:prstGeom prst="rect">
            <a:avLst/>
          </a:prstGeom>
          <a:noFill/>
          <a:ln w="9525">
            <a:noFill/>
            <a:miter lim="800000"/>
            <a:headEnd/>
            <a:tailEnd/>
          </a:ln>
        </p:spPr>
        <p:txBody>
          <a:bodyPr wrap="none">
            <a:spAutoFit/>
          </a:bodyPr>
          <a:lstStyle/>
          <a:p>
            <a:r>
              <a:rPr lang="en-US" dirty="0" smtClean="0"/>
              <a:t>Lap</a:t>
            </a:r>
            <a:endParaRPr lang="ru-RU" dirty="0"/>
          </a:p>
        </p:txBody>
      </p:sp>
      <p:cxnSp>
        <p:nvCxnSpPr>
          <p:cNvPr id="28687" name="Прямая соединительная линия 13"/>
          <p:cNvCxnSpPr>
            <a:cxnSpLocks noChangeShapeType="1"/>
          </p:cNvCxnSpPr>
          <p:nvPr/>
        </p:nvCxnSpPr>
        <p:spPr bwMode="auto">
          <a:xfrm rot="5400000" flipH="1" flipV="1">
            <a:off x="6872288" y="5268913"/>
            <a:ext cx="574675" cy="200025"/>
          </a:xfrm>
          <a:prstGeom prst="line">
            <a:avLst/>
          </a:prstGeom>
          <a:noFill/>
          <a:ln w="12700" algn="ctr">
            <a:solidFill>
              <a:schemeClr val="tx1"/>
            </a:solidFill>
            <a:round/>
            <a:headEnd/>
            <a:tailEnd/>
          </a:ln>
        </p:spPr>
      </p:cxnSp>
      <p:sp>
        <p:nvSpPr>
          <p:cNvPr id="28688" name="TextBox 11"/>
          <p:cNvSpPr txBox="1">
            <a:spLocks noChangeArrowheads="1"/>
          </p:cNvSpPr>
          <p:nvPr/>
        </p:nvSpPr>
        <p:spPr bwMode="auto">
          <a:xfrm>
            <a:off x="7236447" y="5081588"/>
            <a:ext cx="824265" cy="338554"/>
          </a:xfrm>
          <a:prstGeom prst="rect">
            <a:avLst/>
          </a:prstGeom>
          <a:noFill/>
          <a:ln w="9525">
            <a:noFill/>
            <a:miter lim="800000"/>
            <a:headEnd/>
            <a:tailEnd/>
          </a:ln>
        </p:spPr>
        <p:txBody>
          <a:bodyPr wrap="none">
            <a:spAutoFit/>
          </a:bodyPr>
          <a:lstStyle/>
          <a:p>
            <a:r>
              <a:rPr lang="en-US" dirty="0" smtClean="0"/>
              <a:t>Release</a:t>
            </a:r>
            <a:endParaRPr lang="ru-RU" dirty="0"/>
          </a:p>
        </p:txBody>
      </p:sp>
      <p:cxnSp>
        <p:nvCxnSpPr>
          <p:cNvPr id="28689" name="Прямая соединительная линия 13"/>
          <p:cNvCxnSpPr>
            <a:cxnSpLocks noChangeShapeType="1"/>
          </p:cNvCxnSpPr>
          <p:nvPr/>
        </p:nvCxnSpPr>
        <p:spPr bwMode="auto">
          <a:xfrm rot="5400000" flipH="1" flipV="1">
            <a:off x="7416801" y="5453062"/>
            <a:ext cx="246062" cy="87313"/>
          </a:xfrm>
          <a:prstGeom prst="line">
            <a:avLst/>
          </a:prstGeom>
          <a:noFill/>
          <a:ln w="12700" algn="ctr">
            <a:solidFill>
              <a:schemeClr val="tx1"/>
            </a:solidFill>
            <a:round/>
            <a:headEnd/>
            <a:tailEnd/>
          </a:ln>
        </p:spPr>
      </p:cxnSp>
      <p:sp>
        <p:nvSpPr>
          <p:cNvPr id="18" name="Text Box 11"/>
          <p:cNvSpPr txBox="1">
            <a:spLocks noChangeArrowheads="1"/>
          </p:cNvSpPr>
          <p:nvPr/>
        </p:nvSpPr>
        <p:spPr bwMode="auto">
          <a:xfrm>
            <a:off x="6334339" y="1214276"/>
            <a:ext cx="1199937" cy="243049"/>
          </a:xfrm>
          <a:prstGeom prst="rect">
            <a:avLst/>
          </a:prstGeom>
          <a:solidFill>
            <a:schemeClr val="bg1"/>
          </a:solidFill>
          <a:ln w="12700">
            <a:noFill/>
            <a:miter lim="800000"/>
            <a:headEnd/>
            <a:tailEnd/>
          </a:ln>
        </p:spPr>
        <p:txBody>
          <a:bodyPr wrap="square" lIns="36000" tIns="18000" rIns="36000" bIns="0">
            <a:noAutofit/>
          </a:bodyPr>
          <a:lstStyle/>
          <a:p>
            <a:pPr>
              <a:spcBef>
                <a:spcPct val="50000"/>
              </a:spcBef>
            </a:pPr>
            <a:r>
              <a:rPr lang="en-US" sz="1400" dirty="0" smtClean="0"/>
              <a:t>Pressure, bar</a:t>
            </a:r>
            <a:endParaRPr lang="ru-RU" sz="1400" dirty="0"/>
          </a:p>
        </p:txBody>
      </p:sp>
      <p:sp>
        <p:nvSpPr>
          <p:cNvPr id="19" name="Text Box 11"/>
          <p:cNvSpPr txBox="1">
            <a:spLocks noChangeArrowheads="1"/>
          </p:cNvSpPr>
          <p:nvPr/>
        </p:nvSpPr>
        <p:spPr bwMode="auto">
          <a:xfrm>
            <a:off x="2746600" y="1214276"/>
            <a:ext cx="1199937" cy="243049"/>
          </a:xfrm>
          <a:prstGeom prst="rect">
            <a:avLst/>
          </a:prstGeom>
          <a:solidFill>
            <a:schemeClr val="bg1"/>
          </a:solidFill>
          <a:ln w="12700">
            <a:noFill/>
            <a:miter lim="800000"/>
            <a:headEnd/>
            <a:tailEnd/>
          </a:ln>
        </p:spPr>
        <p:txBody>
          <a:bodyPr wrap="square" lIns="36000" tIns="18000" rIns="36000" bIns="0">
            <a:noAutofit/>
          </a:bodyPr>
          <a:lstStyle/>
          <a:p>
            <a:pPr>
              <a:spcBef>
                <a:spcPct val="50000"/>
              </a:spcBef>
            </a:pPr>
            <a:r>
              <a:rPr lang="en-US" sz="1400" dirty="0" smtClean="0"/>
              <a:t>Pressure, bar</a:t>
            </a:r>
            <a:endParaRPr lang="ru-RU" sz="1400" dirty="0"/>
          </a:p>
        </p:txBody>
      </p:sp>
      <p:sp>
        <p:nvSpPr>
          <p:cNvPr id="20" name="Text Box 11"/>
          <p:cNvSpPr txBox="1">
            <a:spLocks noChangeArrowheads="1"/>
          </p:cNvSpPr>
          <p:nvPr/>
        </p:nvSpPr>
        <p:spPr bwMode="auto">
          <a:xfrm>
            <a:off x="2336292" y="3945753"/>
            <a:ext cx="1199937" cy="243049"/>
          </a:xfrm>
          <a:prstGeom prst="rect">
            <a:avLst/>
          </a:prstGeom>
          <a:solidFill>
            <a:schemeClr val="bg1"/>
          </a:solidFill>
          <a:ln w="12700">
            <a:noFill/>
            <a:miter lim="800000"/>
            <a:headEnd/>
            <a:tailEnd/>
          </a:ln>
        </p:spPr>
        <p:txBody>
          <a:bodyPr wrap="square" lIns="36000" tIns="18000" rIns="36000" bIns="0">
            <a:noAutofit/>
          </a:bodyPr>
          <a:lstStyle/>
          <a:p>
            <a:pPr>
              <a:spcBef>
                <a:spcPct val="50000"/>
              </a:spcBef>
            </a:pPr>
            <a:r>
              <a:rPr lang="en-US" sz="1400" dirty="0" smtClean="0"/>
              <a:t>Velocity, m/s</a:t>
            </a:r>
            <a:endParaRPr lang="ru-RU" sz="1400" dirty="0"/>
          </a:p>
        </p:txBody>
      </p:sp>
      <p:sp>
        <p:nvSpPr>
          <p:cNvPr id="21" name="Text Box 11"/>
          <p:cNvSpPr txBox="1">
            <a:spLocks noChangeArrowheads="1"/>
          </p:cNvSpPr>
          <p:nvPr/>
        </p:nvSpPr>
        <p:spPr bwMode="auto">
          <a:xfrm>
            <a:off x="6458600" y="3871752"/>
            <a:ext cx="1199937" cy="243049"/>
          </a:xfrm>
          <a:prstGeom prst="rect">
            <a:avLst/>
          </a:prstGeom>
          <a:solidFill>
            <a:schemeClr val="bg1"/>
          </a:solidFill>
          <a:ln w="12700">
            <a:noFill/>
            <a:miter lim="800000"/>
            <a:headEnd/>
            <a:tailEnd/>
          </a:ln>
        </p:spPr>
        <p:txBody>
          <a:bodyPr wrap="square" lIns="36000" tIns="18000" rIns="36000" bIns="0">
            <a:noAutofit/>
          </a:bodyPr>
          <a:lstStyle/>
          <a:p>
            <a:pPr>
              <a:spcBef>
                <a:spcPct val="50000"/>
              </a:spcBef>
            </a:pPr>
            <a:r>
              <a:rPr lang="en-US" sz="1400" dirty="0" smtClean="0"/>
              <a:t>Pressure, bar</a:t>
            </a:r>
            <a:endParaRPr lang="ru-RU" sz="1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6"/>
          <p:cNvSpPr>
            <a:spLocks noGrp="1" noChangeArrowheads="1"/>
          </p:cNvSpPr>
          <p:nvPr>
            <p:ph type="title"/>
          </p:nvPr>
        </p:nvSpPr>
        <p:spPr/>
        <p:txBody>
          <a:bodyPr/>
          <a:lstStyle/>
          <a:p>
            <a:pPr eaLnBrk="1" hangingPunct="1"/>
            <a:r>
              <a:rPr lang="en-US" sz="1800" smtClean="0"/>
              <a:t>Contents</a:t>
            </a:r>
            <a:endParaRPr lang="ru-RU" sz="1800" smtClean="0"/>
          </a:p>
        </p:txBody>
      </p:sp>
      <p:sp>
        <p:nvSpPr>
          <p:cNvPr id="11" name="Rectangle 3"/>
          <p:cNvSpPr txBox="1">
            <a:spLocks noChangeArrowheads="1"/>
          </p:cNvSpPr>
          <p:nvPr/>
        </p:nvSpPr>
        <p:spPr bwMode="auto">
          <a:xfrm>
            <a:off x="276225" y="608013"/>
            <a:ext cx="8456613" cy="5040312"/>
          </a:xfrm>
          <a:prstGeom prst="rect">
            <a:avLst/>
          </a:prstGeom>
          <a:noFill/>
          <a:ln w="9525">
            <a:noFill/>
            <a:miter lim="800000"/>
            <a:headEnd/>
            <a:tailEnd/>
          </a:ln>
        </p:spPr>
        <p:txBody>
          <a:bodyPr/>
          <a:lstStyle/>
          <a:p>
            <a:pPr marL="342900" indent="-342900" algn="l">
              <a:lnSpc>
                <a:spcPct val="140000"/>
              </a:lnSpc>
              <a:spcBef>
                <a:spcPct val="20000"/>
              </a:spcBef>
              <a:buClr>
                <a:schemeClr val="accent2"/>
              </a:buClr>
              <a:buFont typeface="Wingdings" pitchFamily="2" charset="2"/>
              <a:buChar char="è"/>
              <a:defRPr/>
            </a:pPr>
            <a:r>
              <a:rPr lang="en-US" sz="2000" kern="0" dirty="0">
                <a:solidFill>
                  <a:srgbClr val="073F89"/>
                </a:solidFill>
                <a:latin typeface="Arial" charset="0"/>
              </a:rPr>
              <a:t>Introduction</a:t>
            </a:r>
          </a:p>
          <a:p>
            <a:pPr marL="342900" indent="-342900" algn="l">
              <a:lnSpc>
                <a:spcPct val="140000"/>
              </a:lnSpc>
              <a:spcBef>
                <a:spcPct val="20000"/>
              </a:spcBef>
              <a:buClr>
                <a:schemeClr val="accent2"/>
              </a:buClr>
              <a:buFont typeface="Wingdings" pitchFamily="2" charset="2"/>
              <a:buChar char="è"/>
              <a:defRPr/>
            </a:pPr>
            <a:r>
              <a:rPr lang="en-US" sz="2000" kern="0" dirty="0">
                <a:solidFill>
                  <a:srgbClr val="073F89"/>
                </a:solidFill>
                <a:latin typeface="Arial" charset="0"/>
              </a:rPr>
              <a:t>Train simulator concept</a:t>
            </a:r>
            <a:endParaRPr lang="ru-RU" sz="2000" kern="0" dirty="0">
              <a:solidFill>
                <a:srgbClr val="073F89"/>
              </a:solidFill>
              <a:latin typeface="Arial" charset="0"/>
            </a:endParaRPr>
          </a:p>
          <a:p>
            <a:pPr marL="342900" indent="-342900" algn="l">
              <a:lnSpc>
                <a:spcPct val="140000"/>
              </a:lnSpc>
              <a:spcBef>
                <a:spcPct val="20000"/>
              </a:spcBef>
              <a:buClr>
                <a:schemeClr val="accent6"/>
              </a:buClr>
              <a:buFont typeface="Wingdings" pitchFamily="2" charset="2"/>
              <a:buChar char="è"/>
              <a:defRPr/>
            </a:pPr>
            <a:r>
              <a:rPr lang="en-US" sz="2000" kern="0" dirty="0">
                <a:solidFill>
                  <a:srgbClr val="073F89"/>
                </a:solidFill>
                <a:latin typeface="Arial" charset="0"/>
              </a:rPr>
              <a:t>Train model for simulator</a:t>
            </a:r>
            <a:endParaRPr lang="ru-RU" sz="2000" kern="0" dirty="0">
              <a:solidFill>
                <a:srgbClr val="073F89"/>
              </a:solidFill>
              <a:latin typeface="Arial" charset="0"/>
            </a:endParaRPr>
          </a:p>
          <a:p>
            <a:pPr marL="342900" indent="-342900" algn="l">
              <a:lnSpc>
                <a:spcPct val="140000"/>
              </a:lnSpc>
              <a:spcBef>
                <a:spcPct val="20000"/>
              </a:spcBef>
              <a:buClr>
                <a:srgbClr val="FF0000"/>
              </a:buClr>
              <a:buFont typeface="Wingdings" pitchFamily="2" charset="2"/>
              <a:buChar char="è"/>
              <a:defRPr/>
            </a:pPr>
            <a:r>
              <a:rPr lang="en-US" sz="2000" kern="0" dirty="0">
                <a:solidFill>
                  <a:srgbClr val="073F89"/>
                </a:solidFill>
                <a:latin typeface="Arial" charset="0"/>
              </a:rPr>
              <a:t>Track model for simulator</a:t>
            </a:r>
          </a:p>
          <a:p>
            <a:pPr marL="342900" indent="-342900" algn="l">
              <a:lnSpc>
                <a:spcPct val="140000"/>
              </a:lnSpc>
              <a:spcBef>
                <a:spcPct val="20000"/>
              </a:spcBef>
              <a:buClr>
                <a:schemeClr val="accent2"/>
              </a:buClr>
              <a:buFont typeface="Wingdings" pitchFamily="2" charset="2"/>
              <a:buChar char="è"/>
              <a:defRPr/>
            </a:pPr>
            <a:r>
              <a:rPr lang="en-US" altLang="zh-CN" sz="2000" kern="0" dirty="0" smtClean="0">
                <a:solidFill>
                  <a:srgbClr val="073F89"/>
                </a:solidFill>
                <a:latin typeface="Arial" charset="0"/>
                <a:ea typeface="宋体" charset="-128"/>
              </a:rPr>
              <a:t>Comparison with experiment</a:t>
            </a:r>
            <a:endParaRPr lang="en-US" sz="2000" kern="0" dirty="0" smtClean="0">
              <a:solidFill>
                <a:srgbClr val="073F89"/>
              </a:solidFill>
              <a:latin typeface="Arial" charset="0"/>
              <a:ea typeface="宋体" charset="-128"/>
            </a:endParaRPr>
          </a:p>
          <a:p>
            <a:pPr marL="342900" indent="-342900" algn="l">
              <a:lnSpc>
                <a:spcPct val="140000"/>
              </a:lnSpc>
              <a:spcBef>
                <a:spcPct val="20000"/>
              </a:spcBef>
              <a:buClr>
                <a:schemeClr val="accent2"/>
              </a:buClr>
              <a:buFont typeface="Wingdings" pitchFamily="2" charset="2"/>
              <a:buChar char="è"/>
              <a:defRPr/>
            </a:pPr>
            <a:r>
              <a:rPr lang="en-US" sz="2000" kern="0" dirty="0" smtClean="0">
                <a:solidFill>
                  <a:srgbClr val="073F89"/>
                </a:solidFill>
                <a:latin typeface="Arial" charset="0"/>
                <a:ea typeface="宋体" charset="-128"/>
              </a:rPr>
              <a:t>Conclusions</a:t>
            </a:r>
            <a:endParaRPr lang="en-US" sz="2000" kern="0" dirty="0">
              <a:solidFill>
                <a:srgbClr val="073F89"/>
              </a:solidFill>
              <a:latin typeface="Arial" charset="0"/>
            </a:endParaRPr>
          </a:p>
        </p:txBody>
      </p:sp>
    </p:spTree>
  </p:cSld>
  <p:clrMapOvr>
    <a:masterClrMapping/>
  </p:clrMapOvr>
  <p:transition advClick="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p:cNvSpPr>
            <a:spLocks noGrp="1" noChangeArrowheads="1"/>
          </p:cNvSpPr>
          <p:nvPr>
            <p:ph type="title"/>
          </p:nvPr>
        </p:nvSpPr>
        <p:spPr/>
        <p:txBody>
          <a:bodyPr/>
          <a:lstStyle/>
          <a:p>
            <a:pPr marL="342900" indent="-342900">
              <a:lnSpc>
                <a:spcPct val="140000"/>
              </a:lnSpc>
              <a:spcBef>
                <a:spcPct val="20000"/>
              </a:spcBef>
            </a:pPr>
            <a:r>
              <a:rPr lang="en-US" sz="1800" dirty="0" smtClean="0">
                <a:solidFill>
                  <a:srgbClr val="073F89"/>
                </a:solidFill>
              </a:rPr>
              <a:t>Special requirements to simulator track model - Rail road model</a:t>
            </a:r>
            <a:endParaRPr lang="ru-RU" sz="1800" dirty="0" smtClean="0">
              <a:solidFill>
                <a:srgbClr val="073F89"/>
              </a:solidFill>
            </a:endParaRPr>
          </a:p>
        </p:txBody>
      </p:sp>
      <p:sp>
        <p:nvSpPr>
          <p:cNvPr id="5" name="TextBox 4"/>
          <p:cNvSpPr txBox="1"/>
          <p:nvPr/>
        </p:nvSpPr>
        <p:spPr>
          <a:xfrm>
            <a:off x="190440" y="544473"/>
            <a:ext cx="4068000" cy="2916000"/>
          </a:xfrm>
          <a:prstGeom prst="rect">
            <a:avLst/>
          </a:prstGeom>
          <a:solidFill>
            <a:srgbClr val="CCECFF"/>
          </a:solidFill>
        </p:spPr>
        <p:txBody>
          <a:bodyPr wrap="square" rtlCol="0">
            <a:spAutoFit/>
          </a:bodyPr>
          <a:lstStyle/>
          <a:p>
            <a:r>
              <a:rPr lang="en-US" sz="1800" b="1" dirty="0" smtClean="0"/>
              <a:t>Features of general models used in train dynamics investigations:</a:t>
            </a:r>
          </a:p>
          <a:p>
            <a:pPr algn="l"/>
            <a:endParaRPr lang="en-US" sz="600" dirty="0" smtClean="0"/>
          </a:p>
          <a:p>
            <a:pPr marL="182563" indent="-98425" algn="l">
              <a:buFont typeface="Arial" pitchFamily="34" charset="0"/>
              <a:buChar char="•"/>
            </a:pPr>
            <a:r>
              <a:rPr lang="en-US" dirty="0" smtClean="0"/>
              <a:t>Track model corresponds to the definite situation and can be prepared for each experiment manually</a:t>
            </a:r>
          </a:p>
          <a:p>
            <a:pPr marL="182563" indent="-98425" algn="l">
              <a:buFont typeface="Arial" pitchFamily="34" charset="0"/>
              <a:buChar char="•"/>
            </a:pPr>
            <a:endParaRPr lang="en-US" sz="600" dirty="0" smtClean="0"/>
          </a:p>
          <a:p>
            <a:pPr marL="182563" indent="-98425" algn="l">
              <a:buFont typeface="Arial" pitchFamily="34" charset="0"/>
              <a:buChar char="•"/>
            </a:pPr>
            <a:r>
              <a:rPr lang="en-US" dirty="0" smtClean="0"/>
              <a:t>Track geometry is constant during simulation</a:t>
            </a:r>
            <a:br>
              <a:rPr lang="en-US" dirty="0" smtClean="0"/>
            </a:br>
            <a:endParaRPr lang="en-US" dirty="0" smtClean="0"/>
          </a:p>
          <a:p>
            <a:pPr marL="182563" indent="-98425" algn="l">
              <a:buFont typeface="Arial" pitchFamily="34" charset="0"/>
              <a:buChar char="•"/>
            </a:pPr>
            <a:endParaRPr lang="en-US" sz="600" dirty="0" smtClean="0"/>
          </a:p>
          <a:p>
            <a:pPr marL="182563" indent="-98425" algn="l">
              <a:buFont typeface="Arial" pitchFamily="34" charset="0"/>
              <a:buChar char="•"/>
            </a:pPr>
            <a:r>
              <a:rPr lang="en-US" dirty="0" smtClean="0"/>
              <a:t>Forward motion from the first point of described track is considered</a:t>
            </a:r>
            <a:br>
              <a:rPr lang="en-US" dirty="0" smtClean="0"/>
            </a:br>
            <a:r>
              <a:rPr lang="en-US" dirty="0" smtClean="0"/>
              <a:t/>
            </a:r>
            <a:br>
              <a:rPr lang="en-US" dirty="0" smtClean="0"/>
            </a:br>
            <a:endParaRPr lang="ru-RU" sz="1800" dirty="0"/>
          </a:p>
        </p:txBody>
      </p:sp>
      <p:sp>
        <p:nvSpPr>
          <p:cNvPr id="7" name="TextBox 6"/>
          <p:cNvSpPr txBox="1"/>
          <p:nvPr/>
        </p:nvSpPr>
        <p:spPr>
          <a:xfrm>
            <a:off x="4900617" y="544473"/>
            <a:ext cx="4068000" cy="2880000"/>
          </a:xfrm>
          <a:prstGeom prst="rect">
            <a:avLst/>
          </a:prstGeom>
          <a:solidFill>
            <a:srgbClr val="CCECFF"/>
          </a:solidFill>
        </p:spPr>
        <p:txBody>
          <a:bodyPr wrap="square" rtlCol="0">
            <a:spAutoFit/>
          </a:bodyPr>
          <a:lstStyle/>
          <a:p>
            <a:r>
              <a:rPr lang="en-US" sz="1800" b="1" dirty="0" smtClean="0"/>
              <a:t>Features of specialized models for </a:t>
            </a:r>
            <a:br>
              <a:rPr lang="en-US" sz="1800" b="1" dirty="0" smtClean="0"/>
            </a:br>
            <a:r>
              <a:rPr lang="en-US" sz="1800" b="1" dirty="0" smtClean="0"/>
              <a:t>train simulator:</a:t>
            </a:r>
          </a:p>
          <a:p>
            <a:pPr algn="l"/>
            <a:endParaRPr lang="en-US" sz="600" dirty="0" smtClean="0"/>
          </a:p>
          <a:p>
            <a:pPr marL="182563" indent="-98425" algn="l">
              <a:buFont typeface="Arial" pitchFamily="34" charset="0"/>
              <a:buChar char="•"/>
            </a:pPr>
            <a:r>
              <a:rPr lang="en-US" dirty="0" smtClean="0"/>
              <a:t>Track model corresponds to the section of real multiline railroad and describes in single file for all possible scenarios</a:t>
            </a:r>
          </a:p>
          <a:p>
            <a:pPr marL="182563" indent="-98425" algn="l">
              <a:buFont typeface="Arial" pitchFamily="34" charset="0"/>
              <a:buChar char="•"/>
            </a:pPr>
            <a:endParaRPr lang="en-US" sz="600" dirty="0" smtClean="0"/>
          </a:p>
          <a:p>
            <a:pPr marL="182563" indent="-98425" algn="l">
              <a:buFont typeface="Arial" pitchFamily="34" charset="0"/>
              <a:buChar char="•"/>
            </a:pPr>
            <a:r>
              <a:rPr lang="en-US" dirty="0" smtClean="0"/>
              <a:t>Track model can include switches. Switch states can be changed during training session</a:t>
            </a:r>
          </a:p>
          <a:p>
            <a:pPr marL="182563" indent="-98425" algn="l">
              <a:buFont typeface="Arial" pitchFamily="34" charset="0"/>
              <a:buChar char="•"/>
            </a:pPr>
            <a:endParaRPr lang="en-US" sz="600" dirty="0" smtClean="0"/>
          </a:p>
          <a:p>
            <a:pPr marL="182563" indent="-98425" algn="l">
              <a:buFont typeface="Arial" pitchFamily="34" charset="0"/>
              <a:buChar char="•"/>
            </a:pPr>
            <a:r>
              <a:rPr lang="en-US" dirty="0" smtClean="0"/>
              <a:t>According to the scenario train can be placed in any position on thee railroad and start motion both </a:t>
            </a:r>
            <a:r>
              <a:rPr lang="en-US" dirty="0"/>
              <a:t>f</a:t>
            </a:r>
            <a:r>
              <a:rPr lang="en-US" dirty="0" smtClean="0"/>
              <a:t>orward of backward</a:t>
            </a:r>
            <a:endParaRPr lang="ru-RU" sz="1800" dirty="0"/>
          </a:p>
        </p:txBody>
      </p:sp>
      <p:sp>
        <p:nvSpPr>
          <p:cNvPr id="8" name="TextBox 7"/>
          <p:cNvSpPr txBox="1"/>
          <p:nvPr/>
        </p:nvSpPr>
        <p:spPr>
          <a:xfrm>
            <a:off x="4279896" y="1639863"/>
            <a:ext cx="584208" cy="584775"/>
          </a:xfrm>
          <a:prstGeom prst="rect">
            <a:avLst/>
          </a:prstGeom>
          <a:noFill/>
        </p:spPr>
        <p:txBody>
          <a:bodyPr wrap="square" rtlCol="0">
            <a:spAutoFit/>
          </a:bodyPr>
          <a:lstStyle/>
          <a:p>
            <a:r>
              <a:rPr lang="en-US" sz="3200" b="1" dirty="0" smtClean="0">
                <a:solidFill>
                  <a:srgbClr val="FF0000"/>
                </a:solidFill>
              </a:rPr>
              <a:t>≠</a:t>
            </a:r>
            <a:endParaRPr lang="ru-RU" sz="3200" b="1" dirty="0">
              <a:solidFill>
                <a:srgbClr val="FF0000"/>
              </a:solidFill>
            </a:endParaRPr>
          </a:p>
        </p:txBody>
      </p:sp>
      <p:sp>
        <p:nvSpPr>
          <p:cNvPr id="45" name="Выноска 1 44"/>
          <p:cNvSpPr/>
          <p:nvPr/>
        </p:nvSpPr>
        <p:spPr bwMode="auto">
          <a:xfrm>
            <a:off x="5521338" y="5724261"/>
            <a:ext cx="2988000" cy="589266"/>
          </a:xfrm>
          <a:prstGeom prst="borderCallout1">
            <a:avLst>
              <a:gd name="adj1" fmla="val 61357"/>
              <a:gd name="adj2" fmla="val -1847"/>
              <a:gd name="adj3" fmla="val 38907"/>
              <a:gd name="adj4" fmla="val -36885"/>
            </a:avLst>
          </a:prstGeom>
          <a:solidFill>
            <a:srgbClr val="CCECFF"/>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Start </a:t>
            </a:r>
            <a:r>
              <a:rPr lang="en-US" dirty="0" smtClean="0"/>
              <a:t>from any point</a:t>
            </a:r>
            <a:r>
              <a:rPr kumimoji="0" lang="en-US" sz="1600" b="0" i="0" u="none" strike="noStrike" cap="none" normalizeH="0" dirty="0" smtClean="0">
                <a:ln>
                  <a:noFill/>
                </a:ln>
                <a:solidFill>
                  <a:schemeClr val="tx1"/>
                </a:solidFill>
                <a:effectLst/>
                <a:latin typeface="Times New Roman" pitchFamily="18" charset="0"/>
              </a:rPr>
              <a:t> of railroad structure</a:t>
            </a:r>
            <a:endParaRPr kumimoji="0" lang="ru-RU" sz="1600" b="0" i="0" u="none" strike="noStrike" cap="none" normalizeH="0" baseline="0" dirty="0" smtClean="0">
              <a:ln>
                <a:noFill/>
              </a:ln>
              <a:solidFill>
                <a:schemeClr val="tx1"/>
              </a:solidFill>
              <a:effectLst/>
              <a:latin typeface="Times New Roman" pitchFamily="18" charset="0"/>
            </a:endParaRPr>
          </a:p>
        </p:txBody>
      </p:sp>
      <p:grpSp>
        <p:nvGrpSpPr>
          <p:cNvPr id="34" name="Группа 33"/>
          <p:cNvGrpSpPr/>
          <p:nvPr/>
        </p:nvGrpSpPr>
        <p:grpSpPr>
          <a:xfrm>
            <a:off x="-176278" y="3463697"/>
            <a:ext cx="4932421" cy="2849830"/>
            <a:chOff x="-217545" y="3150938"/>
            <a:chExt cx="4932421" cy="2849830"/>
          </a:xfrm>
        </p:grpSpPr>
        <p:grpSp>
          <p:nvGrpSpPr>
            <p:cNvPr id="35" name="Группа 65"/>
            <p:cNvGrpSpPr/>
            <p:nvPr/>
          </p:nvGrpSpPr>
          <p:grpSpPr>
            <a:xfrm>
              <a:off x="-217545" y="3150938"/>
              <a:ext cx="4932421" cy="2849830"/>
              <a:chOff x="-217545" y="3150938"/>
              <a:chExt cx="4932421" cy="2849830"/>
            </a:xfrm>
          </p:grpSpPr>
          <p:grpSp>
            <p:nvGrpSpPr>
              <p:cNvPr id="48" name="Группа 38"/>
              <p:cNvGrpSpPr/>
              <p:nvPr/>
            </p:nvGrpSpPr>
            <p:grpSpPr>
              <a:xfrm>
                <a:off x="-217545" y="3150938"/>
                <a:ext cx="4932421" cy="2849830"/>
                <a:chOff x="-217545" y="3150938"/>
                <a:chExt cx="4932421" cy="2849830"/>
              </a:xfrm>
            </p:grpSpPr>
            <p:cxnSp>
              <p:nvCxnSpPr>
                <p:cNvPr id="50" name="Прямая соединительная линия 49"/>
                <p:cNvCxnSpPr>
                  <a:endCxn id="61" idx="0"/>
                </p:cNvCxnSpPr>
                <p:nvPr/>
              </p:nvCxnSpPr>
              <p:spPr>
                <a:xfrm>
                  <a:off x="357158" y="4575174"/>
                  <a:ext cx="2963077" cy="877"/>
                </a:xfrm>
                <a:prstGeom prst="line">
                  <a:avLst/>
                </a:prstGeom>
              </p:spPr>
              <p:style>
                <a:lnRef idx="1">
                  <a:schemeClr val="accent1"/>
                </a:lnRef>
                <a:fillRef idx="0">
                  <a:schemeClr val="accent1"/>
                </a:fillRef>
                <a:effectRef idx="0">
                  <a:schemeClr val="accent1"/>
                </a:effectRef>
                <a:fontRef idx="minor">
                  <a:schemeClr val="tx1"/>
                </a:fontRef>
              </p:style>
            </p:cxnSp>
            <p:grpSp>
              <p:nvGrpSpPr>
                <p:cNvPr id="51" name="Группа 22"/>
                <p:cNvGrpSpPr/>
                <p:nvPr/>
              </p:nvGrpSpPr>
              <p:grpSpPr>
                <a:xfrm>
                  <a:off x="428596" y="3578455"/>
                  <a:ext cx="4286280" cy="2422313"/>
                  <a:chOff x="428596" y="3578455"/>
                  <a:chExt cx="4286280" cy="2422313"/>
                </a:xfrm>
              </p:grpSpPr>
              <p:sp>
                <p:nvSpPr>
                  <p:cNvPr id="65" name="Дуга 64"/>
                  <p:cNvSpPr>
                    <a:spLocks noChangeAspect="1"/>
                  </p:cNvSpPr>
                  <p:nvPr/>
                </p:nvSpPr>
                <p:spPr>
                  <a:xfrm>
                    <a:off x="428596" y="4575655"/>
                    <a:ext cx="1496999" cy="1425113"/>
                  </a:xfrm>
                  <a:prstGeom prst="arc">
                    <a:avLst>
                      <a:gd name="adj1" fmla="val 16200000"/>
                      <a:gd name="adj2" fmla="val 18450816"/>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66" name="Дуга 65"/>
                  <p:cNvSpPr>
                    <a:spLocks noChangeAspect="1"/>
                  </p:cNvSpPr>
                  <p:nvPr/>
                </p:nvSpPr>
                <p:spPr>
                  <a:xfrm flipH="1" flipV="1">
                    <a:off x="1503365" y="3578455"/>
                    <a:ext cx="1496999" cy="1425113"/>
                  </a:xfrm>
                  <a:prstGeom prst="arc">
                    <a:avLst>
                      <a:gd name="adj1" fmla="val 16200000"/>
                      <a:gd name="adj2" fmla="val 18510677"/>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67" name="Прямая соединительная линия 7"/>
                  <p:cNvCxnSpPr>
                    <a:stCxn id="65" idx="2"/>
                    <a:endCxn id="66" idx="2"/>
                  </p:cNvCxnSpPr>
                  <p:nvPr/>
                </p:nvCxnSpPr>
                <p:spPr>
                  <a:xfrm>
                    <a:off x="1618751" y="4712920"/>
                    <a:ext cx="181137" cy="146073"/>
                  </a:xfrm>
                  <a:prstGeom prst="line">
                    <a:avLst/>
                  </a:prstGeom>
                </p:spPr>
                <p:style>
                  <a:lnRef idx="1">
                    <a:schemeClr val="accent1"/>
                  </a:lnRef>
                  <a:fillRef idx="0">
                    <a:schemeClr val="accent1"/>
                  </a:fillRef>
                  <a:effectRef idx="0">
                    <a:schemeClr val="accent1"/>
                  </a:effectRef>
                  <a:fontRef idx="minor">
                    <a:schemeClr val="tx1"/>
                  </a:fontRef>
                </p:style>
              </p:cxnSp>
              <p:sp>
                <p:nvSpPr>
                  <p:cNvPr id="68" name="Дуга 10"/>
                  <p:cNvSpPr>
                    <a:spLocks noChangeAspect="1"/>
                  </p:cNvSpPr>
                  <p:nvPr/>
                </p:nvSpPr>
                <p:spPr>
                  <a:xfrm flipH="1">
                    <a:off x="3217877" y="4575655"/>
                    <a:ext cx="1496999" cy="1425113"/>
                  </a:xfrm>
                  <a:prstGeom prst="arc">
                    <a:avLst>
                      <a:gd name="adj1" fmla="val 16200000"/>
                      <a:gd name="adj2" fmla="val 18450816"/>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69" name="Дуга 68"/>
                  <p:cNvSpPr>
                    <a:spLocks noChangeAspect="1"/>
                  </p:cNvSpPr>
                  <p:nvPr/>
                </p:nvSpPr>
                <p:spPr>
                  <a:xfrm flipV="1">
                    <a:off x="2143108" y="3578455"/>
                    <a:ext cx="1496999" cy="1425113"/>
                  </a:xfrm>
                  <a:prstGeom prst="arc">
                    <a:avLst>
                      <a:gd name="adj1" fmla="val 16200000"/>
                      <a:gd name="adj2" fmla="val 18510677"/>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70" name="Прямая соединительная линия 69"/>
                  <p:cNvCxnSpPr>
                    <a:endCxn id="69" idx="2"/>
                  </p:cNvCxnSpPr>
                  <p:nvPr/>
                </p:nvCxnSpPr>
                <p:spPr>
                  <a:xfrm flipH="1">
                    <a:off x="3343584" y="4712920"/>
                    <a:ext cx="181137" cy="146073"/>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Прямая соединительная линия 70"/>
                  <p:cNvCxnSpPr/>
                  <p:nvPr/>
                </p:nvCxnSpPr>
                <p:spPr>
                  <a:xfrm flipH="1" flipV="1">
                    <a:off x="2248601" y="5007655"/>
                    <a:ext cx="1944000" cy="0"/>
                  </a:xfrm>
                  <a:prstGeom prst="line">
                    <a:avLst/>
                  </a:prstGeom>
                </p:spPr>
                <p:style>
                  <a:lnRef idx="1">
                    <a:schemeClr val="accent1"/>
                  </a:lnRef>
                  <a:fillRef idx="0">
                    <a:schemeClr val="accent1"/>
                  </a:fillRef>
                  <a:effectRef idx="0">
                    <a:schemeClr val="accent1"/>
                  </a:effectRef>
                  <a:fontRef idx="minor">
                    <a:schemeClr val="tx1"/>
                  </a:fontRef>
                </p:style>
              </p:cxnSp>
            </p:grpSp>
            <p:grpSp>
              <p:nvGrpSpPr>
                <p:cNvPr id="52" name="Группа 23"/>
                <p:cNvGrpSpPr/>
                <p:nvPr/>
              </p:nvGrpSpPr>
              <p:grpSpPr>
                <a:xfrm flipV="1">
                  <a:off x="-217545" y="3150938"/>
                  <a:ext cx="4286280" cy="2422313"/>
                  <a:chOff x="428596" y="3578455"/>
                  <a:chExt cx="4286280" cy="2422313"/>
                </a:xfrm>
              </p:grpSpPr>
              <p:sp>
                <p:nvSpPr>
                  <p:cNvPr id="58" name="Дуга 57"/>
                  <p:cNvSpPr>
                    <a:spLocks noChangeAspect="1"/>
                  </p:cNvSpPr>
                  <p:nvPr/>
                </p:nvSpPr>
                <p:spPr>
                  <a:xfrm>
                    <a:off x="428596" y="4575655"/>
                    <a:ext cx="1496999" cy="1425113"/>
                  </a:xfrm>
                  <a:prstGeom prst="arc">
                    <a:avLst>
                      <a:gd name="adj1" fmla="val 16200000"/>
                      <a:gd name="adj2" fmla="val 18450816"/>
                    </a:avLst>
                  </a:prstGeom>
                  <a:ln w="28575">
                    <a:head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59" name="Дуга 58"/>
                  <p:cNvSpPr>
                    <a:spLocks noChangeAspect="1"/>
                  </p:cNvSpPr>
                  <p:nvPr/>
                </p:nvSpPr>
                <p:spPr>
                  <a:xfrm flipH="1" flipV="1">
                    <a:off x="1503365" y="3578455"/>
                    <a:ext cx="1496999" cy="1425113"/>
                  </a:xfrm>
                  <a:prstGeom prst="arc">
                    <a:avLst>
                      <a:gd name="adj1" fmla="val 16200000"/>
                      <a:gd name="adj2" fmla="val 1851067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60" name="Прямая соединительная линия 59"/>
                  <p:cNvCxnSpPr>
                    <a:stCxn id="58" idx="2"/>
                    <a:endCxn id="59" idx="2"/>
                  </p:cNvCxnSpPr>
                  <p:nvPr/>
                </p:nvCxnSpPr>
                <p:spPr>
                  <a:xfrm>
                    <a:off x="1618751" y="4712920"/>
                    <a:ext cx="181137" cy="14607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Дуга 60"/>
                  <p:cNvSpPr>
                    <a:spLocks noChangeAspect="1"/>
                  </p:cNvSpPr>
                  <p:nvPr/>
                </p:nvSpPr>
                <p:spPr>
                  <a:xfrm flipH="1">
                    <a:off x="3217877" y="4575655"/>
                    <a:ext cx="1496999" cy="1425113"/>
                  </a:xfrm>
                  <a:prstGeom prst="arc">
                    <a:avLst>
                      <a:gd name="adj1" fmla="val 16200000"/>
                      <a:gd name="adj2" fmla="val 18450816"/>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62" name="Дуга 61"/>
                  <p:cNvSpPr>
                    <a:spLocks noChangeAspect="1"/>
                  </p:cNvSpPr>
                  <p:nvPr/>
                </p:nvSpPr>
                <p:spPr>
                  <a:xfrm flipV="1">
                    <a:off x="2143108" y="3578455"/>
                    <a:ext cx="1496999" cy="1425113"/>
                  </a:xfrm>
                  <a:prstGeom prst="arc">
                    <a:avLst>
                      <a:gd name="adj1" fmla="val 16200000"/>
                      <a:gd name="adj2" fmla="val 1851067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63" name="Прямая соединительная линия 62"/>
                  <p:cNvCxnSpPr>
                    <a:stCxn id="61" idx="2"/>
                    <a:endCxn id="62" idx="2"/>
                  </p:cNvCxnSpPr>
                  <p:nvPr/>
                </p:nvCxnSpPr>
                <p:spPr>
                  <a:xfrm flipH="1">
                    <a:off x="3343584" y="4712920"/>
                    <a:ext cx="181137" cy="14607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4" name="Прямая соединительная линия 63"/>
                  <p:cNvCxnSpPr/>
                  <p:nvPr/>
                </p:nvCxnSpPr>
                <p:spPr>
                  <a:xfrm rot="10800000" flipV="1">
                    <a:off x="2248604" y="5002890"/>
                    <a:ext cx="646139" cy="1"/>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53" name="TextBox 52"/>
                <p:cNvSpPr txBox="1"/>
                <p:nvPr/>
              </p:nvSpPr>
              <p:spPr>
                <a:xfrm>
                  <a:off x="357158" y="4305994"/>
                  <a:ext cx="342930" cy="338554"/>
                </a:xfrm>
                <a:prstGeom prst="rect">
                  <a:avLst/>
                </a:prstGeom>
                <a:noFill/>
              </p:spPr>
              <p:txBody>
                <a:bodyPr wrap="square" rtlCol="0">
                  <a:spAutoFit/>
                </a:bodyPr>
                <a:lstStyle/>
                <a:p>
                  <a:r>
                    <a:rPr lang="en-US" sz="1600" dirty="0" smtClean="0"/>
                    <a:t>A</a:t>
                  </a:r>
                  <a:endParaRPr lang="ru-RU" sz="1600" dirty="0"/>
                </a:p>
              </p:txBody>
            </p:sp>
            <p:sp>
              <p:nvSpPr>
                <p:cNvPr id="54" name="TextBox 53"/>
                <p:cNvSpPr txBox="1"/>
                <p:nvPr/>
              </p:nvSpPr>
              <p:spPr>
                <a:xfrm>
                  <a:off x="3963971" y="4306742"/>
                  <a:ext cx="342930" cy="338554"/>
                </a:xfrm>
                <a:prstGeom prst="rect">
                  <a:avLst/>
                </a:prstGeom>
                <a:noFill/>
              </p:spPr>
              <p:txBody>
                <a:bodyPr wrap="square" rtlCol="0">
                  <a:spAutoFit/>
                </a:bodyPr>
                <a:lstStyle/>
                <a:p>
                  <a:r>
                    <a:rPr lang="en-US" sz="1600" dirty="0" smtClean="0"/>
                    <a:t>B</a:t>
                  </a:r>
                  <a:endParaRPr lang="ru-RU" sz="1600" dirty="0"/>
                </a:p>
              </p:txBody>
            </p:sp>
            <p:sp>
              <p:nvSpPr>
                <p:cNvPr id="55" name="TextBox 54"/>
                <p:cNvSpPr txBox="1"/>
                <p:nvPr/>
              </p:nvSpPr>
              <p:spPr>
                <a:xfrm>
                  <a:off x="1924723" y="4301102"/>
                  <a:ext cx="342930" cy="338554"/>
                </a:xfrm>
                <a:prstGeom prst="rect">
                  <a:avLst/>
                </a:prstGeom>
                <a:noFill/>
              </p:spPr>
              <p:txBody>
                <a:bodyPr wrap="square" rtlCol="0">
                  <a:spAutoFit/>
                </a:bodyPr>
                <a:lstStyle/>
                <a:p>
                  <a:r>
                    <a:rPr lang="en-US" sz="1600" dirty="0" smtClean="0"/>
                    <a:t>D</a:t>
                  </a:r>
                  <a:endParaRPr lang="ru-RU" sz="1600" dirty="0"/>
                </a:p>
              </p:txBody>
            </p:sp>
            <p:sp>
              <p:nvSpPr>
                <p:cNvPr id="56" name="TextBox 55"/>
                <p:cNvSpPr txBox="1"/>
                <p:nvPr/>
              </p:nvSpPr>
              <p:spPr>
                <a:xfrm>
                  <a:off x="2262141" y="4731483"/>
                  <a:ext cx="342930" cy="338554"/>
                </a:xfrm>
                <a:prstGeom prst="rect">
                  <a:avLst/>
                </a:prstGeom>
                <a:noFill/>
              </p:spPr>
              <p:txBody>
                <a:bodyPr wrap="square" rtlCol="0">
                  <a:spAutoFit/>
                </a:bodyPr>
                <a:lstStyle/>
                <a:p>
                  <a:r>
                    <a:rPr lang="en-US" sz="1600" dirty="0" smtClean="0"/>
                    <a:t>F</a:t>
                  </a:r>
                  <a:endParaRPr lang="ru-RU" sz="1600" dirty="0"/>
                </a:p>
              </p:txBody>
            </p:sp>
            <p:sp>
              <p:nvSpPr>
                <p:cNvPr id="57" name="TextBox 56"/>
                <p:cNvSpPr txBox="1"/>
                <p:nvPr/>
              </p:nvSpPr>
              <p:spPr>
                <a:xfrm>
                  <a:off x="1628423" y="3878829"/>
                  <a:ext cx="342930" cy="338554"/>
                </a:xfrm>
                <a:prstGeom prst="rect">
                  <a:avLst/>
                </a:prstGeom>
                <a:noFill/>
              </p:spPr>
              <p:txBody>
                <a:bodyPr wrap="square" rtlCol="0">
                  <a:spAutoFit/>
                </a:bodyPr>
                <a:lstStyle/>
                <a:p>
                  <a:r>
                    <a:rPr lang="en-US" sz="1600" dirty="0" smtClean="0"/>
                    <a:t>C</a:t>
                  </a:r>
                  <a:endParaRPr lang="ru-RU" sz="1600" dirty="0"/>
                </a:p>
              </p:txBody>
            </p:sp>
          </p:grpSp>
          <p:cxnSp>
            <p:nvCxnSpPr>
              <p:cNvPr id="49" name="Прямая соединительная линия 48"/>
              <p:cNvCxnSpPr/>
              <p:nvPr/>
            </p:nvCxnSpPr>
            <p:spPr>
              <a:xfrm rot="10800000">
                <a:off x="2232442" y="4148819"/>
                <a:ext cx="1982368" cy="1"/>
              </a:xfrm>
              <a:prstGeom prst="line">
                <a:avLst/>
              </a:prstGeom>
            </p:spPr>
            <p:style>
              <a:lnRef idx="1">
                <a:schemeClr val="accent1"/>
              </a:lnRef>
              <a:fillRef idx="0">
                <a:schemeClr val="accent1"/>
              </a:fillRef>
              <a:effectRef idx="0">
                <a:schemeClr val="accent1"/>
              </a:effectRef>
              <a:fontRef idx="minor">
                <a:schemeClr val="tx1"/>
              </a:fontRef>
            </p:style>
          </p:cxnSp>
        </p:grpSp>
        <p:cxnSp>
          <p:nvCxnSpPr>
            <p:cNvPr id="37" name="Прямая соединительная линия 36"/>
            <p:cNvCxnSpPr/>
            <p:nvPr/>
          </p:nvCxnSpPr>
          <p:spPr>
            <a:xfrm>
              <a:off x="3310710" y="4576051"/>
              <a:ext cx="872366" cy="0"/>
            </a:xfrm>
            <a:prstGeom prst="line">
              <a:avLst/>
            </a:prstGeom>
            <a:ln w="28575">
              <a:tailEnd type="oval"/>
            </a:ln>
          </p:spPr>
          <p:style>
            <a:lnRef idx="1">
              <a:schemeClr val="accent1"/>
            </a:lnRef>
            <a:fillRef idx="0">
              <a:schemeClr val="accent1"/>
            </a:fillRef>
            <a:effectRef idx="0">
              <a:schemeClr val="accent1"/>
            </a:effectRef>
            <a:fontRef idx="minor">
              <a:schemeClr val="tx1"/>
            </a:fontRef>
          </p:style>
        </p:cxnSp>
        <p:cxnSp>
          <p:nvCxnSpPr>
            <p:cNvPr id="38" name="Прямая со стрелкой 37"/>
            <p:cNvCxnSpPr/>
            <p:nvPr/>
          </p:nvCxnSpPr>
          <p:spPr>
            <a:xfrm>
              <a:off x="2095483" y="4029238"/>
              <a:ext cx="1122394"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000217" y="3690684"/>
              <a:ext cx="1524504" cy="338554"/>
            </a:xfrm>
            <a:prstGeom prst="rect">
              <a:avLst/>
            </a:prstGeom>
            <a:noFill/>
          </p:spPr>
          <p:txBody>
            <a:bodyPr wrap="square" rtlCol="0">
              <a:spAutoFit/>
            </a:bodyPr>
            <a:lstStyle/>
            <a:p>
              <a:r>
                <a:rPr lang="en-US" sz="1600" dirty="0" smtClean="0"/>
                <a:t>Forward (A-B)</a:t>
              </a:r>
              <a:endParaRPr lang="ru-RU" sz="1600" dirty="0"/>
            </a:p>
          </p:txBody>
        </p:sp>
      </p:grpSp>
      <p:grpSp>
        <p:nvGrpSpPr>
          <p:cNvPr id="72" name="Группа 71"/>
          <p:cNvGrpSpPr/>
          <p:nvPr/>
        </p:nvGrpSpPr>
        <p:grpSpPr>
          <a:xfrm>
            <a:off x="4386269" y="3449572"/>
            <a:ext cx="4932421" cy="2849830"/>
            <a:chOff x="4345002" y="3136813"/>
            <a:chExt cx="4932421" cy="2849830"/>
          </a:xfrm>
        </p:grpSpPr>
        <p:grpSp>
          <p:nvGrpSpPr>
            <p:cNvPr id="73" name="Группа 39"/>
            <p:cNvGrpSpPr/>
            <p:nvPr/>
          </p:nvGrpSpPr>
          <p:grpSpPr>
            <a:xfrm>
              <a:off x="4345002" y="3136813"/>
              <a:ext cx="4932421" cy="2849830"/>
              <a:chOff x="-217545" y="3150938"/>
              <a:chExt cx="4932421" cy="2849830"/>
            </a:xfrm>
          </p:grpSpPr>
          <p:cxnSp>
            <p:nvCxnSpPr>
              <p:cNvPr id="80" name="Прямая соединительная линия 79"/>
              <p:cNvCxnSpPr/>
              <p:nvPr/>
            </p:nvCxnSpPr>
            <p:spPr>
              <a:xfrm>
                <a:off x="357158" y="4575174"/>
                <a:ext cx="3857652" cy="0"/>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81" name="Группа 22"/>
              <p:cNvGrpSpPr/>
              <p:nvPr/>
            </p:nvGrpSpPr>
            <p:grpSpPr>
              <a:xfrm>
                <a:off x="428596" y="3578455"/>
                <a:ext cx="4286280" cy="2422313"/>
                <a:chOff x="428596" y="3578455"/>
                <a:chExt cx="4286280" cy="2422313"/>
              </a:xfrm>
            </p:grpSpPr>
            <p:sp>
              <p:nvSpPr>
                <p:cNvPr id="95" name="Дуга 5"/>
                <p:cNvSpPr>
                  <a:spLocks noChangeAspect="1"/>
                </p:cNvSpPr>
                <p:nvPr/>
              </p:nvSpPr>
              <p:spPr>
                <a:xfrm>
                  <a:off x="428596" y="4575655"/>
                  <a:ext cx="1496999" cy="1425113"/>
                </a:xfrm>
                <a:prstGeom prst="arc">
                  <a:avLst>
                    <a:gd name="adj1" fmla="val 16200000"/>
                    <a:gd name="adj2" fmla="val 18450816"/>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96" name="Дуга 95"/>
                <p:cNvSpPr>
                  <a:spLocks noChangeAspect="1"/>
                </p:cNvSpPr>
                <p:nvPr/>
              </p:nvSpPr>
              <p:spPr>
                <a:xfrm flipH="1" flipV="1">
                  <a:off x="1503365" y="3578455"/>
                  <a:ext cx="1496999" cy="1425113"/>
                </a:xfrm>
                <a:prstGeom prst="arc">
                  <a:avLst>
                    <a:gd name="adj1" fmla="val 16200000"/>
                    <a:gd name="adj2" fmla="val 1851067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97" name="Прямая соединительная линия 96"/>
                <p:cNvCxnSpPr>
                  <a:endCxn id="96" idx="2"/>
                </p:cNvCxnSpPr>
                <p:nvPr/>
              </p:nvCxnSpPr>
              <p:spPr>
                <a:xfrm>
                  <a:off x="1618751" y="4712920"/>
                  <a:ext cx="181137" cy="14607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8" name="Дуга 97"/>
                <p:cNvSpPr>
                  <a:spLocks noChangeAspect="1"/>
                </p:cNvSpPr>
                <p:nvPr/>
              </p:nvSpPr>
              <p:spPr>
                <a:xfrm flipH="1">
                  <a:off x="3217877" y="4575655"/>
                  <a:ext cx="1496999" cy="1425113"/>
                </a:xfrm>
                <a:prstGeom prst="arc">
                  <a:avLst>
                    <a:gd name="adj1" fmla="val 16200000"/>
                    <a:gd name="adj2" fmla="val 18450816"/>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99" name="Дуга 98"/>
                <p:cNvSpPr>
                  <a:spLocks noChangeAspect="1"/>
                </p:cNvSpPr>
                <p:nvPr/>
              </p:nvSpPr>
              <p:spPr>
                <a:xfrm flipV="1">
                  <a:off x="2143108" y="3578455"/>
                  <a:ext cx="1496999" cy="1425113"/>
                </a:xfrm>
                <a:prstGeom prst="arc">
                  <a:avLst>
                    <a:gd name="adj1" fmla="val 16200000"/>
                    <a:gd name="adj2" fmla="val 1851067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100" name="Прямая соединительная линия 99"/>
                <p:cNvCxnSpPr>
                  <a:stCxn id="98" idx="2"/>
                  <a:endCxn id="99" idx="2"/>
                </p:cNvCxnSpPr>
                <p:nvPr/>
              </p:nvCxnSpPr>
              <p:spPr>
                <a:xfrm flipH="1">
                  <a:off x="3343584" y="4712920"/>
                  <a:ext cx="181137" cy="14607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1" name="Прямая соединительная линия 100"/>
                <p:cNvCxnSpPr/>
                <p:nvPr/>
              </p:nvCxnSpPr>
              <p:spPr>
                <a:xfrm flipH="1" flipV="1">
                  <a:off x="2248601" y="5007655"/>
                  <a:ext cx="1944000" cy="0"/>
                </a:xfrm>
                <a:prstGeom prst="line">
                  <a:avLst/>
                </a:prstGeom>
                <a:ln w="28575"/>
              </p:spPr>
              <p:style>
                <a:lnRef idx="1">
                  <a:schemeClr val="accent1"/>
                </a:lnRef>
                <a:fillRef idx="0">
                  <a:schemeClr val="accent1"/>
                </a:fillRef>
                <a:effectRef idx="0">
                  <a:schemeClr val="accent1"/>
                </a:effectRef>
                <a:fontRef idx="minor">
                  <a:schemeClr val="tx1"/>
                </a:fontRef>
              </p:style>
            </p:cxnSp>
          </p:grpSp>
          <p:grpSp>
            <p:nvGrpSpPr>
              <p:cNvPr id="82" name="Группа 23"/>
              <p:cNvGrpSpPr/>
              <p:nvPr/>
            </p:nvGrpSpPr>
            <p:grpSpPr>
              <a:xfrm flipV="1">
                <a:off x="-217545" y="3150938"/>
                <a:ext cx="4410147" cy="2422313"/>
                <a:chOff x="428596" y="3578455"/>
                <a:chExt cx="4410147" cy="2422313"/>
              </a:xfrm>
            </p:grpSpPr>
            <p:sp>
              <p:nvSpPr>
                <p:cNvPr id="88" name="Дуга 87"/>
                <p:cNvSpPr>
                  <a:spLocks noChangeAspect="1"/>
                </p:cNvSpPr>
                <p:nvPr/>
              </p:nvSpPr>
              <p:spPr>
                <a:xfrm>
                  <a:off x="428596" y="4575655"/>
                  <a:ext cx="1496999" cy="1425113"/>
                </a:xfrm>
                <a:prstGeom prst="arc">
                  <a:avLst>
                    <a:gd name="adj1" fmla="val 16200000"/>
                    <a:gd name="adj2" fmla="val 18450816"/>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89" name="Дуга 88"/>
                <p:cNvSpPr>
                  <a:spLocks noChangeAspect="1"/>
                </p:cNvSpPr>
                <p:nvPr/>
              </p:nvSpPr>
              <p:spPr>
                <a:xfrm flipH="1" flipV="1">
                  <a:off x="1503365" y="3578455"/>
                  <a:ext cx="1496999" cy="1425113"/>
                </a:xfrm>
                <a:prstGeom prst="arc">
                  <a:avLst>
                    <a:gd name="adj1" fmla="val 16200000"/>
                    <a:gd name="adj2" fmla="val 1851067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90" name="Прямая соединительная линия 89"/>
                <p:cNvCxnSpPr>
                  <a:stCxn id="88" idx="2"/>
                  <a:endCxn id="89" idx="2"/>
                </p:cNvCxnSpPr>
                <p:nvPr/>
              </p:nvCxnSpPr>
              <p:spPr>
                <a:xfrm>
                  <a:off x="1618751" y="4712920"/>
                  <a:ext cx="181137" cy="146073"/>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1" name="Дуга 90"/>
                <p:cNvSpPr>
                  <a:spLocks noChangeAspect="1"/>
                </p:cNvSpPr>
                <p:nvPr/>
              </p:nvSpPr>
              <p:spPr>
                <a:xfrm flipH="1">
                  <a:off x="3217877" y="4575655"/>
                  <a:ext cx="1496999" cy="1425113"/>
                </a:xfrm>
                <a:prstGeom prst="arc">
                  <a:avLst>
                    <a:gd name="adj1" fmla="val 16200000"/>
                    <a:gd name="adj2" fmla="val 18450816"/>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92" name="Дуга 91"/>
                <p:cNvSpPr>
                  <a:spLocks noChangeAspect="1"/>
                </p:cNvSpPr>
                <p:nvPr/>
              </p:nvSpPr>
              <p:spPr>
                <a:xfrm flipV="1">
                  <a:off x="2143108" y="3578455"/>
                  <a:ext cx="1496999" cy="1425113"/>
                </a:xfrm>
                <a:prstGeom prst="arc">
                  <a:avLst>
                    <a:gd name="adj1" fmla="val 16200000"/>
                    <a:gd name="adj2" fmla="val 18510677"/>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93" name="Прямая соединительная линия 92"/>
                <p:cNvCxnSpPr>
                  <a:stCxn id="91" idx="2"/>
                  <a:endCxn id="92" idx="2"/>
                </p:cNvCxnSpPr>
                <p:nvPr/>
              </p:nvCxnSpPr>
              <p:spPr>
                <a:xfrm flipH="1">
                  <a:off x="3343584" y="4712920"/>
                  <a:ext cx="181137" cy="14607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94" name="Прямая соединительная линия 93"/>
                <p:cNvCxnSpPr/>
                <p:nvPr/>
              </p:nvCxnSpPr>
              <p:spPr>
                <a:xfrm rot="10800000" flipV="1">
                  <a:off x="2248602" y="5002892"/>
                  <a:ext cx="2590141"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83" name="TextBox 82"/>
              <p:cNvSpPr txBox="1"/>
              <p:nvPr/>
            </p:nvSpPr>
            <p:spPr>
              <a:xfrm>
                <a:off x="357158" y="4305994"/>
                <a:ext cx="342930" cy="338554"/>
              </a:xfrm>
              <a:prstGeom prst="rect">
                <a:avLst/>
              </a:prstGeom>
              <a:noFill/>
            </p:spPr>
            <p:txBody>
              <a:bodyPr wrap="square" rtlCol="0">
                <a:spAutoFit/>
              </a:bodyPr>
              <a:lstStyle/>
              <a:p>
                <a:r>
                  <a:rPr lang="en-US" sz="1600" dirty="0" smtClean="0"/>
                  <a:t>A</a:t>
                </a:r>
                <a:endParaRPr lang="ru-RU" sz="1600" dirty="0"/>
              </a:p>
            </p:txBody>
          </p:sp>
          <p:sp>
            <p:nvSpPr>
              <p:cNvPr id="84" name="TextBox 83"/>
              <p:cNvSpPr txBox="1"/>
              <p:nvPr/>
            </p:nvSpPr>
            <p:spPr>
              <a:xfrm>
                <a:off x="3849671" y="4306742"/>
                <a:ext cx="342930" cy="338554"/>
              </a:xfrm>
              <a:prstGeom prst="rect">
                <a:avLst/>
              </a:prstGeom>
              <a:noFill/>
            </p:spPr>
            <p:txBody>
              <a:bodyPr wrap="square" rtlCol="0">
                <a:spAutoFit/>
              </a:bodyPr>
              <a:lstStyle/>
              <a:p>
                <a:r>
                  <a:rPr lang="en-US" sz="1600" dirty="0" smtClean="0"/>
                  <a:t>B</a:t>
                </a:r>
                <a:endParaRPr lang="ru-RU" sz="1600" dirty="0"/>
              </a:p>
            </p:txBody>
          </p:sp>
          <p:sp>
            <p:nvSpPr>
              <p:cNvPr id="85" name="TextBox 84"/>
              <p:cNvSpPr txBox="1"/>
              <p:nvPr/>
            </p:nvSpPr>
            <p:spPr>
              <a:xfrm>
                <a:off x="1924723" y="4301102"/>
                <a:ext cx="342930" cy="338554"/>
              </a:xfrm>
              <a:prstGeom prst="rect">
                <a:avLst/>
              </a:prstGeom>
              <a:noFill/>
            </p:spPr>
            <p:txBody>
              <a:bodyPr wrap="square" rtlCol="0">
                <a:spAutoFit/>
              </a:bodyPr>
              <a:lstStyle/>
              <a:p>
                <a:r>
                  <a:rPr lang="en-US" sz="1600" dirty="0" smtClean="0"/>
                  <a:t>D</a:t>
                </a:r>
                <a:endParaRPr lang="ru-RU" sz="1600" dirty="0"/>
              </a:p>
            </p:txBody>
          </p:sp>
          <p:sp>
            <p:nvSpPr>
              <p:cNvPr id="86" name="TextBox 85"/>
              <p:cNvSpPr txBox="1"/>
              <p:nvPr/>
            </p:nvSpPr>
            <p:spPr>
              <a:xfrm>
                <a:off x="2262141" y="4731483"/>
                <a:ext cx="342930" cy="338554"/>
              </a:xfrm>
              <a:prstGeom prst="rect">
                <a:avLst/>
              </a:prstGeom>
              <a:noFill/>
            </p:spPr>
            <p:txBody>
              <a:bodyPr wrap="square" rtlCol="0">
                <a:spAutoFit/>
              </a:bodyPr>
              <a:lstStyle/>
              <a:p>
                <a:r>
                  <a:rPr lang="en-US" sz="1600" dirty="0" smtClean="0"/>
                  <a:t>F</a:t>
                </a:r>
                <a:endParaRPr lang="ru-RU" sz="1600" dirty="0"/>
              </a:p>
            </p:txBody>
          </p:sp>
          <p:sp>
            <p:nvSpPr>
              <p:cNvPr id="87" name="TextBox 86"/>
              <p:cNvSpPr txBox="1"/>
              <p:nvPr/>
            </p:nvSpPr>
            <p:spPr>
              <a:xfrm>
                <a:off x="1628423" y="3878829"/>
                <a:ext cx="342930" cy="338554"/>
              </a:xfrm>
              <a:prstGeom prst="rect">
                <a:avLst/>
              </a:prstGeom>
              <a:noFill/>
            </p:spPr>
            <p:txBody>
              <a:bodyPr wrap="square" rtlCol="0">
                <a:spAutoFit/>
              </a:bodyPr>
              <a:lstStyle/>
              <a:p>
                <a:r>
                  <a:rPr lang="en-US" sz="1600" dirty="0" smtClean="0"/>
                  <a:t>C</a:t>
                </a:r>
                <a:endParaRPr lang="ru-RU" sz="1600" dirty="0"/>
              </a:p>
            </p:txBody>
          </p:sp>
        </p:grpSp>
        <p:cxnSp>
          <p:nvCxnSpPr>
            <p:cNvPr id="74" name="Прямая со стрелкой 73"/>
            <p:cNvCxnSpPr/>
            <p:nvPr/>
          </p:nvCxnSpPr>
          <p:spPr>
            <a:xfrm>
              <a:off x="6490969" y="4057631"/>
              <a:ext cx="368651"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6385089" y="3720665"/>
              <a:ext cx="1749801" cy="338554"/>
            </a:xfrm>
            <a:prstGeom prst="rect">
              <a:avLst/>
            </a:prstGeom>
            <a:noFill/>
          </p:spPr>
          <p:txBody>
            <a:bodyPr wrap="square" rtlCol="0">
              <a:spAutoFit/>
            </a:bodyPr>
            <a:lstStyle/>
            <a:p>
              <a:r>
                <a:rPr lang="en-US" sz="1600" dirty="0" smtClean="0"/>
                <a:t>1- (A-C-B) </a:t>
              </a:r>
              <a:endParaRPr lang="ru-RU" sz="1600" dirty="0"/>
            </a:p>
          </p:txBody>
        </p:sp>
        <p:cxnSp>
          <p:nvCxnSpPr>
            <p:cNvPr id="76" name="Прямая со стрелкой 75"/>
            <p:cNvCxnSpPr/>
            <p:nvPr/>
          </p:nvCxnSpPr>
          <p:spPr>
            <a:xfrm>
              <a:off x="6765632" y="5070037"/>
              <a:ext cx="368651" cy="1588"/>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5078428" y="4651616"/>
              <a:ext cx="1371292" cy="338554"/>
            </a:xfrm>
            <a:prstGeom prst="rect">
              <a:avLst/>
            </a:prstGeom>
            <a:noFill/>
          </p:spPr>
          <p:txBody>
            <a:bodyPr wrap="square" rtlCol="0">
              <a:spAutoFit/>
            </a:bodyPr>
            <a:lstStyle/>
            <a:p>
              <a:r>
                <a:rPr lang="en-US" sz="1600" dirty="0" smtClean="0"/>
                <a:t>2- (B-D-A) </a:t>
              </a:r>
              <a:endParaRPr lang="ru-RU" sz="1600" dirty="0"/>
            </a:p>
          </p:txBody>
        </p:sp>
        <p:sp>
          <p:nvSpPr>
            <p:cNvPr id="78" name="TextBox 77"/>
            <p:cNvSpPr txBox="1"/>
            <p:nvPr/>
          </p:nvSpPr>
          <p:spPr>
            <a:xfrm>
              <a:off x="6689432" y="5093380"/>
              <a:ext cx="1749801" cy="338554"/>
            </a:xfrm>
            <a:prstGeom prst="rect">
              <a:avLst/>
            </a:prstGeom>
            <a:noFill/>
          </p:spPr>
          <p:txBody>
            <a:bodyPr wrap="square" rtlCol="0">
              <a:spAutoFit/>
            </a:bodyPr>
            <a:lstStyle/>
            <a:p>
              <a:r>
                <a:rPr lang="en-US" sz="1600" dirty="0" smtClean="0"/>
                <a:t>3- (A-F-B) </a:t>
              </a:r>
              <a:endParaRPr lang="ru-RU" sz="1600" dirty="0"/>
            </a:p>
          </p:txBody>
        </p:sp>
        <p:cxnSp>
          <p:nvCxnSpPr>
            <p:cNvPr id="79" name="Прямая со стрелкой 78"/>
            <p:cNvCxnSpPr/>
            <p:nvPr/>
          </p:nvCxnSpPr>
          <p:spPr>
            <a:xfrm rot="10800000">
              <a:off x="5419773" y="4649786"/>
              <a:ext cx="942662"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05" name="Выноска 1 104"/>
          <p:cNvSpPr/>
          <p:nvPr/>
        </p:nvSpPr>
        <p:spPr bwMode="auto">
          <a:xfrm>
            <a:off x="774648" y="5760774"/>
            <a:ext cx="2988000" cy="589266"/>
          </a:xfrm>
          <a:prstGeom prst="borderCallout1">
            <a:avLst>
              <a:gd name="adj1" fmla="val 61357"/>
              <a:gd name="adj2" fmla="val -1847"/>
              <a:gd name="adj3" fmla="val 40896"/>
              <a:gd name="adj4" fmla="val -16483"/>
            </a:avLst>
          </a:prstGeom>
          <a:solidFill>
            <a:srgbClr val="CCECFF"/>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dirty="0" smtClean="0"/>
              <a:t>Start point –the first point of described track generally</a:t>
            </a:r>
            <a:endParaRPr lang="ru-RU" dirty="0"/>
          </a:p>
        </p:txBody>
      </p:sp>
      <p:cxnSp>
        <p:nvCxnSpPr>
          <p:cNvPr id="107" name="Прямая соединительная линия 106"/>
          <p:cNvCxnSpPr>
            <a:endCxn id="53" idx="2"/>
          </p:cNvCxnSpPr>
          <p:nvPr/>
        </p:nvCxnSpPr>
        <p:spPr bwMode="auto">
          <a:xfrm rot="16200000" flipV="1">
            <a:off x="408407" y="5118790"/>
            <a:ext cx="766954" cy="443988"/>
          </a:xfrm>
          <a:prstGeom prst="line">
            <a:avLst/>
          </a:prstGeom>
          <a:solidFill>
            <a:schemeClr val="accent1"/>
          </a:solidFill>
          <a:ln w="12700" cap="flat" cmpd="sng" algn="ctr">
            <a:solidFill>
              <a:schemeClr val="tx1"/>
            </a:solidFill>
            <a:prstDash val="solid"/>
            <a:round/>
            <a:headEnd type="none" w="med" len="med"/>
            <a:tailEnd type="none" w="med" len="med"/>
          </a:ln>
          <a:effectLst/>
        </p:spPr>
      </p:cxnSp>
    </p:spTree>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TextBox 59"/>
          <p:cNvSpPr txBox="1"/>
          <p:nvPr/>
        </p:nvSpPr>
        <p:spPr>
          <a:xfrm>
            <a:off x="299979" y="4195773"/>
            <a:ext cx="8026400" cy="1815882"/>
          </a:xfrm>
          <a:prstGeom prst="rect">
            <a:avLst/>
          </a:prstGeom>
          <a:noFill/>
        </p:spPr>
        <p:txBody>
          <a:bodyPr>
            <a:spAutoFit/>
          </a:bodyPr>
          <a:lstStyle/>
          <a:p>
            <a:pPr algn="l">
              <a:defRPr/>
            </a:pPr>
            <a:r>
              <a:rPr lang="en-US" b="1" dirty="0" smtClean="0"/>
              <a:t>Railroad section: </a:t>
            </a:r>
            <a:r>
              <a:rPr lang="en-US" dirty="0" smtClean="0"/>
              <a:t> one of the possible lines of motion through the element. Description includes</a:t>
            </a:r>
            <a:endParaRPr lang="ru-RU" dirty="0" smtClean="0"/>
          </a:p>
          <a:p>
            <a:pPr indent="266700" algn="l">
              <a:defRPr/>
            </a:pPr>
            <a:r>
              <a:rPr lang="ru-RU" dirty="0" smtClean="0">
                <a:solidFill>
                  <a:schemeClr val="accent6"/>
                </a:solidFill>
              </a:rPr>
              <a:t>  - </a:t>
            </a:r>
            <a:r>
              <a:rPr lang="en-US" dirty="0" err="1" smtClean="0">
                <a:solidFill>
                  <a:schemeClr val="accent6"/>
                </a:solidFill>
              </a:rPr>
              <a:t>Macrogeometry</a:t>
            </a:r>
            <a:r>
              <a:rPr lang="en-US" dirty="0" smtClean="0">
                <a:solidFill>
                  <a:schemeClr val="accent6"/>
                </a:solidFill>
              </a:rPr>
              <a:t> </a:t>
            </a:r>
            <a:r>
              <a:rPr lang="en-US" dirty="0" smtClean="0"/>
              <a:t>– standard track model description of the section</a:t>
            </a:r>
            <a:endParaRPr lang="ru-RU" dirty="0" smtClean="0"/>
          </a:p>
          <a:p>
            <a:pPr indent="266700" algn="l">
              <a:defRPr/>
            </a:pPr>
            <a:r>
              <a:rPr lang="ru-RU" dirty="0" smtClean="0">
                <a:solidFill>
                  <a:schemeClr val="accent6"/>
                </a:solidFill>
              </a:rPr>
              <a:t>  </a:t>
            </a:r>
            <a:r>
              <a:rPr lang="ru-RU" dirty="0">
                <a:solidFill>
                  <a:schemeClr val="accent6"/>
                </a:solidFill>
              </a:rPr>
              <a:t>- </a:t>
            </a:r>
            <a:r>
              <a:rPr lang="en-US" dirty="0">
                <a:solidFill>
                  <a:schemeClr val="accent6"/>
                </a:solidFill>
              </a:rPr>
              <a:t>SectionID</a:t>
            </a:r>
            <a:r>
              <a:rPr lang="en-US" dirty="0"/>
              <a:t> – </a:t>
            </a:r>
            <a:r>
              <a:rPr lang="en-US" dirty="0" smtClean="0"/>
              <a:t>unique ID number of the section of the element</a:t>
            </a:r>
            <a:endParaRPr lang="ru-RU" dirty="0"/>
          </a:p>
          <a:p>
            <a:pPr indent="266700" algn="l">
              <a:defRPr/>
            </a:pPr>
            <a:r>
              <a:rPr lang="ru-RU" dirty="0">
                <a:solidFill>
                  <a:schemeClr val="accent6"/>
                </a:solidFill>
              </a:rPr>
              <a:t>  - </a:t>
            </a:r>
            <a:r>
              <a:rPr lang="en-US" dirty="0">
                <a:solidFill>
                  <a:schemeClr val="accent6"/>
                </a:solidFill>
              </a:rPr>
              <a:t>PrevElementID</a:t>
            </a:r>
            <a:r>
              <a:rPr lang="en-US" dirty="0"/>
              <a:t> – </a:t>
            </a:r>
            <a:r>
              <a:rPr lang="en-US" dirty="0" err="1"/>
              <a:t>GlobalID</a:t>
            </a:r>
            <a:r>
              <a:rPr lang="en-US" dirty="0"/>
              <a:t> o</a:t>
            </a:r>
            <a:r>
              <a:rPr lang="en-US" dirty="0" smtClean="0"/>
              <a:t>f the previous railroad element</a:t>
            </a:r>
            <a:endParaRPr lang="ru-RU" dirty="0" smtClean="0"/>
          </a:p>
          <a:p>
            <a:pPr indent="266700" algn="l">
              <a:defRPr/>
            </a:pPr>
            <a:r>
              <a:rPr lang="ru-RU" dirty="0" smtClean="0">
                <a:solidFill>
                  <a:schemeClr val="accent6"/>
                </a:solidFill>
              </a:rPr>
              <a:t> </a:t>
            </a:r>
            <a:r>
              <a:rPr lang="en-US" dirty="0" smtClean="0">
                <a:solidFill>
                  <a:schemeClr val="accent6"/>
                </a:solidFill>
              </a:rPr>
              <a:t> </a:t>
            </a:r>
            <a:r>
              <a:rPr lang="ru-RU" dirty="0" smtClean="0">
                <a:solidFill>
                  <a:schemeClr val="accent6"/>
                </a:solidFill>
              </a:rPr>
              <a:t>- </a:t>
            </a:r>
            <a:r>
              <a:rPr lang="en-US" dirty="0" err="1" smtClean="0">
                <a:solidFill>
                  <a:schemeClr val="accent6"/>
                </a:solidFill>
              </a:rPr>
              <a:t>NextElementID</a:t>
            </a:r>
            <a:r>
              <a:rPr lang="en-US" dirty="0" smtClean="0"/>
              <a:t> – </a:t>
            </a:r>
            <a:r>
              <a:rPr lang="en-US" dirty="0" err="1" smtClean="0"/>
              <a:t>GlobalID</a:t>
            </a:r>
            <a:r>
              <a:rPr lang="en-US" dirty="0" smtClean="0"/>
              <a:t> of the next railroad element</a:t>
            </a:r>
            <a:endParaRPr lang="ru-RU" dirty="0" smtClean="0"/>
          </a:p>
          <a:p>
            <a:pPr indent="355600" algn="l">
              <a:defRPr/>
            </a:pPr>
            <a:r>
              <a:rPr lang="ru-RU" dirty="0" smtClean="0"/>
              <a:t>  </a:t>
            </a:r>
            <a:r>
              <a:rPr lang="ru-RU" dirty="0"/>
              <a:t>- </a:t>
            </a:r>
            <a:r>
              <a:rPr lang="ru-RU" dirty="0">
                <a:solidFill>
                  <a:schemeClr val="accent6"/>
                </a:solidFill>
              </a:rPr>
              <a:t>…</a:t>
            </a:r>
          </a:p>
        </p:txBody>
      </p:sp>
      <p:sp>
        <p:nvSpPr>
          <p:cNvPr id="4" name="TextBox 3"/>
          <p:cNvSpPr txBox="1"/>
          <p:nvPr/>
        </p:nvSpPr>
        <p:spPr>
          <a:xfrm>
            <a:off x="179388" y="617498"/>
            <a:ext cx="8189912" cy="304243"/>
          </a:xfrm>
          <a:prstGeom prst="rect">
            <a:avLst/>
          </a:prstGeom>
          <a:noFill/>
        </p:spPr>
        <p:txBody>
          <a:bodyPr wrap="square">
            <a:spAutoFit/>
          </a:bodyPr>
          <a:lstStyle/>
          <a:p>
            <a:pPr algn="l">
              <a:defRPr/>
            </a:pPr>
            <a:r>
              <a:rPr lang="en-US" b="1" dirty="0" smtClean="0"/>
              <a:t>Railroad: </a:t>
            </a:r>
            <a:r>
              <a:rPr lang="en-US" dirty="0" smtClean="0"/>
              <a:t>number of elements with the defined </a:t>
            </a:r>
            <a:r>
              <a:rPr lang="en-US" dirty="0"/>
              <a:t>rules </a:t>
            </a:r>
            <a:r>
              <a:rPr lang="en-US" dirty="0" smtClean="0"/>
              <a:t>of </a:t>
            </a:r>
            <a:r>
              <a:rPr lang="en-US" dirty="0"/>
              <a:t>adjunction</a:t>
            </a:r>
            <a:endParaRPr lang="ru-RU" dirty="0"/>
          </a:p>
        </p:txBody>
      </p:sp>
      <p:sp>
        <p:nvSpPr>
          <p:cNvPr id="5" name="TextBox 4"/>
          <p:cNvSpPr txBox="1"/>
          <p:nvPr/>
        </p:nvSpPr>
        <p:spPr>
          <a:xfrm>
            <a:off x="520700" y="959885"/>
            <a:ext cx="8026400" cy="304243"/>
          </a:xfrm>
          <a:prstGeom prst="rect">
            <a:avLst/>
          </a:prstGeom>
          <a:noFill/>
        </p:spPr>
        <p:txBody>
          <a:bodyPr>
            <a:spAutoFit/>
          </a:bodyPr>
          <a:lstStyle/>
          <a:p>
            <a:pPr algn="l">
              <a:defRPr/>
            </a:pPr>
            <a:r>
              <a:rPr lang="en-US" b="1" dirty="0" smtClean="0"/>
              <a:t>Railroad element</a:t>
            </a:r>
            <a:r>
              <a:rPr lang="en-US" dirty="0" smtClean="0"/>
              <a:t>: </a:t>
            </a:r>
            <a:r>
              <a:rPr lang="en-US" dirty="0">
                <a:solidFill>
                  <a:schemeClr val="accent6"/>
                </a:solidFill>
              </a:rPr>
              <a:t>GlobalID</a:t>
            </a:r>
            <a:r>
              <a:rPr lang="en-US" dirty="0"/>
              <a:t> – </a:t>
            </a:r>
            <a:r>
              <a:rPr lang="en-US" dirty="0" smtClean="0"/>
              <a:t>unique </a:t>
            </a:r>
            <a:r>
              <a:rPr lang="en-US" dirty="0" err="1" smtClean="0"/>
              <a:t>identificator</a:t>
            </a:r>
            <a:r>
              <a:rPr lang="en-US" dirty="0" smtClean="0"/>
              <a:t> of the element</a:t>
            </a:r>
            <a:endParaRPr lang="en-US" dirty="0"/>
          </a:p>
        </p:txBody>
      </p:sp>
      <p:grpSp>
        <p:nvGrpSpPr>
          <p:cNvPr id="19460" name="Группа 18"/>
          <p:cNvGrpSpPr>
            <a:grpSpLocks/>
          </p:cNvGrpSpPr>
          <p:nvPr/>
        </p:nvGrpSpPr>
        <p:grpSpPr bwMode="auto">
          <a:xfrm>
            <a:off x="347663" y="885700"/>
            <a:ext cx="238125" cy="241098"/>
            <a:chOff x="347870" y="835680"/>
            <a:chExt cx="218660" cy="625372"/>
          </a:xfrm>
        </p:grpSpPr>
        <p:cxnSp>
          <p:nvCxnSpPr>
            <p:cNvPr id="9" name="Прямая соединительная линия 8"/>
            <p:cNvCxnSpPr/>
            <p:nvPr/>
          </p:nvCxnSpPr>
          <p:spPr bwMode="auto">
            <a:xfrm rot="5400000">
              <a:off x="40341" y="1144667"/>
              <a:ext cx="617971"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12" name="Прямая соединительная линия 11"/>
            <p:cNvCxnSpPr/>
            <p:nvPr/>
          </p:nvCxnSpPr>
          <p:spPr bwMode="auto">
            <a:xfrm>
              <a:off x="347870" y="1457350"/>
              <a:ext cx="218660" cy="3702"/>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grpSp>
      <p:sp>
        <p:nvSpPr>
          <p:cNvPr id="28" name="TextBox 27"/>
          <p:cNvSpPr txBox="1"/>
          <p:nvPr/>
        </p:nvSpPr>
        <p:spPr>
          <a:xfrm>
            <a:off x="512763" y="1871491"/>
            <a:ext cx="1646237" cy="304243"/>
          </a:xfrm>
          <a:prstGeom prst="rect">
            <a:avLst/>
          </a:prstGeom>
          <a:noFill/>
        </p:spPr>
        <p:txBody>
          <a:bodyPr>
            <a:spAutoFit/>
          </a:bodyPr>
          <a:lstStyle/>
          <a:p>
            <a:pPr>
              <a:defRPr/>
            </a:pPr>
            <a:r>
              <a:rPr lang="en-US" b="1" dirty="0" smtClean="0"/>
              <a:t>Road</a:t>
            </a:r>
            <a:r>
              <a:rPr lang="ru-RU" b="1" dirty="0" smtClean="0"/>
              <a:t> </a:t>
            </a:r>
            <a:endParaRPr lang="en-US" b="1" dirty="0"/>
          </a:p>
        </p:txBody>
      </p:sp>
      <p:grpSp>
        <p:nvGrpSpPr>
          <p:cNvPr id="19462" name="Группа 42"/>
          <p:cNvGrpSpPr>
            <a:grpSpLocks/>
          </p:cNvGrpSpPr>
          <p:nvPr/>
        </p:nvGrpSpPr>
        <p:grpSpPr bwMode="auto">
          <a:xfrm>
            <a:off x="1379538" y="1275168"/>
            <a:ext cx="3789362" cy="646255"/>
            <a:chOff x="1379538" y="1268413"/>
            <a:chExt cx="3789362" cy="719137"/>
          </a:xfrm>
        </p:grpSpPr>
        <p:cxnSp>
          <p:nvCxnSpPr>
            <p:cNvPr id="27" name="Прямая соединительная линия 26"/>
            <p:cNvCxnSpPr/>
            <p:nvPr/>
          </p:nvCxnSpPr>
          <p:spPr bwMode="auto">
            <a:xfrm rot="16200000" flipH="1">
              <a:off x="1019969" y="1627982"/>
              <a:ext cx="719137" cy="0"/>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cxnSp>
          <p:nvCxnSpPr>
            <p:cNvPr id="30" name="Прямая соединительная линия 29"/>
            <p:cNvCxnSpPr/>
            <p:nvPr/>
          </p:nvCxnSpPr>
          <p:spPr bwMode="auto">
            <a:xfrm flipV="1">
              <a:off x="1387475" y="1362075"/>
              <a:ext cx="3779838"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32" name="Прямая соединительная линия 31"/>
            <p:cNvCxnSpPr/>
            <p:nvPr/>
          </p:nvCxnSpPr>
          <p:spPr bwMode="auto">
            <a:xfrm rot="16200000" flipH="1">
              <a:off x="5060950" y="1473200"/>
              <a:ext cx="215900" cy="0"/>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grpSp>
      <p:sp>
        <p:nvSpPr>
          <p:cNvPr id="33" name="TextBox 32"/>
          <p:cNvSpPr txBox="1"/>
          <p:nvPr/>
        </p:nvSpPr>
        <p:spPr>
          <a:xfrm>
            <a:off x="2544763" y="1541569"/>
            <a:ext cx="6430963" cy="304243"/>
          </a:xfrm>
          <a:prstGeom prst="rect">
            <a:avLst/>
          </a:prstGeom>
          <a:noFill/>
        </p:spPr>
        <p:txBody>
          <a:bodyPr>
            <a:spAutoFit/>
          </a:bodyPr>
          <a:lstStyle/>
          <a:p>
            <a:pPr>
              <a:defRPr/>
            </a:pPr>
            <a:r>
              <a:rPr lang="en-US" b="1" dirty="0" smtClean="0"/>
              <a:t>Switch</a:t>
            </a:r>
            <a:r>
              <a:rPr lang="en-US" dirty="0" smtClean="0"/>
              <a:t>: </a:t>
            </a:r>
            <a:r>
              <a:rPr lang="en-US" dirty="0">
                <a:solidFill>
                  <a:schemeClr val="accent6"/>
                </a:solidFill>
              </a:rPr>
              <a:t>SwitchState</a:t>
            </a:r>
            <a:r>
              <a:rPr lang="en-US" dirty="0"/>
              <a:t> – </a:t>
            </a:r>
            <a:r>
              <a:rPr lang="en-US" dirty="0" smtClean="0"/>
              <a:t>state of switch defines way of switch passing  </a:t>
            </a:r>
            <a:endParaRPr lang="ru-RU" dirty="0"/>
          </a:p>
        </p:txBody>
      </p:sp>
      <p:sp>
        <p:nvSpPr>
          <p:cNvPr id="39" name="TextBox 38"/>
          <p:cNvSpPr txBox="1"/>
          <p:nvPr/>
        </p:nvSpPr>
        <p:spPr>
          <a:xfrm>
            <a:off x="2468563" y="1939968"/>
            <a:ext cx="1487487" cy="290413"/>
          </a:xfrm>
          <a:prstGeom prst="rect">
            <a:avLst/>
          </a:prstGeom>
          <a:noFill/>
        </p:spPr>
        <p:txBody>
          <a:bodyPr>
            <a:spAutoFit/>
          </a:bodyPr>
          <a:lstStyle/>
          <a:p>
            <a:pPr>
              <a:defRPr/>
            </a:pPr>
            <a:r>
              <a:rPr lang="en-US" sz="1500" b="1" dirty="0" smtClean="0"/>
              <a:t>B-switch</a:t>
            </a:r>
            <a:endParaRPr lang="ru-RU" sz="1500" dirty="0"/>
          </a:p>
        </p:txBody>
      </p:sp>
      <p:sp>
        <p:nvSpPr>
          <p:cNvPr id="40" name="TextBox 39"/>
          <p:cNvSpPr txBox="1"/>
          <p:nvPr/>
        </p:nvSpPr>
        <p:spPr>
          <a:xfrm>
            <a:off x="4430713" y="1959941"/>
            <a:ext cx="2322512" cy="290413"/>
          </a:xfrm>
          <a:prstGeom prst="rect">
            <a:avLst/>
          </a:prstGeom>
          <a:noFill/>
        </p:spPr>
        <p:txBody>
          <a:bodyPr>
            <a:spAutoFit/>
          </a:bodyPr>
          <a:lstStyle/>
          <a:p>
            <a:pPr>
              <a:defRPr/>
            </a:pPr>
            <a:r>
              <a:rPr lang="en-US" sz="1500" b="1" dirty="0" smtClean="0"/>
              <a:t>V-switch</a:t>
            </a:r>
            <a:endParaRPr lang="ru-RU" sz="1500" dirty="0"/>
          </a:p>
        </p:txBody>
      </p:sp>
      <p:sp>
        <p:nvSpPr>
          <p:cNvPr id="41" name="TextBox 40"/>
          <p:cNvSpPr txBox="1"/>
          <p:nvPr/>
        </p:nvSpPr>
        <p:spPr>
          <a:xfrm>
            <a:off x="7262813" y="1959941"/>
            <a:ext cx="1106487" cy="290413"/>
          </a:xfrm>
          <a:prstGeom prst="rect">
            <a:avLst/>
          </a:prstGeom>
          <a:noFill/>
        </p:spPr>
        <p:txBody>
          <a:bodyPr>
            <a:spAutoFit/>
          </a:bodyPr>
          <a:lstStyle/>
          <a:p>
            <a:pPr>
              <a:defRPr/>
            </a:pPr>
            <a:r>
              <a:rPr lang="en-US" sz="1500" b="1" dirty="0" smtClean="0"/>
              <a:t>S-switch</a:t>
            </a:r>
            <a:endParaRPr lang="ru-RU" sz="1500" dirty="0"/>
          </a:p>
        </p:txBody>
      </p:sp>
      <p:pic>
        <p:nvPicPr>
          <p:cNvPr id="19468"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4718052" y="2406470"/>
            <a:ext cx="1758950" cy="1088506"/>
          </a:xfrm>
          <a:prstGeom prst="rect">
            <a:avLst/>
          </a:prstGeom>
          <a:noFill/>
          <a:ln w="9525">
            <a:noFill/>
            <a:miter lim="800000"/>
            <a:headEnd/>
            <a:tailEnd/>
          </a:ln>
        </p:spPr>
      </p:pic>
      <p:pic>
        <p:nvPicPr>
          <p:cNvPr id="19469" name="Picture 2"/>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2544763" y="2399337"/>
            <a:ext cx="1887537" cy="1051413"/>
          </a:xfrm>
          <a:prstGeom prst="rect">
            <a:avLst/>
          </a:prstGeom>
          <a:noFill/>
          <a:ln w="9525">
            <a:noFill/>
            <a:miter lim="800000"/>
            <a:headEnd/>
            <a:tailEnd/>
          </a:ln>
        </p:spPr>
      </p:pic>
      <p:pic>
        <p:nvPicPr>
          <p:cNvPr id="19470" name="Picture 4"/>
          <p:cNvPicPr>
            <a:picLocks noChangeAspect="1" noChangeArrowheads="1"/>
          </p:cNvPicPr>
          <p:nvPr/>
        </p:nvPicPr>
        <p:blipFill>
          <a:blip r:embed="rId5" cstate="print"/>
          <a:srcRect/>
          <a:stretch>
            <a:fillRect/>
          </a:stretch>
        </p:blipFill>
        <p:spPr bwMode="auto">
          <a:xfrm>
            <a:off x="6958013" y="2406470"/>
            <a:ext cx="1758950" cy="1088506"/>
          </a:xfrm>
          <a:prstGeom prst="rect">
            <a:avLst/>
          </a:prstGeom>
          <a:noFill/>
          <a:ln w="9525">
            <a:noFill/>
            <a:miter lim="800000"/>
            <a:headEnd/>
            <a:tailEnd/>
          </a:ln>
        </p:spPr>
      </p:pic>
      <p:sp>
        <p:nvSpPr>
          <p:cNvPr id="5142" name="TextBox 60"/>
          <p:cNvSpPr txBox="1">
            <a:spLocks noChangeArrowheads="1"/>
          </p:cNvSpPr>
          <p:nvPr/>
        </p:nvSpPr>
        <p:spPr bwMode="auto">
          <a:xfrm>
            <a:off x="514350" y="3493549"/>
            <a:ext cx="1600200" cy="362193"/>
          </a:xfrm>
          <a:prstGeom prst="rect">
            <a:avLst/>
          </a:prstGeom>
          <a:noFill/>
          <a:ln w="9525">
            <a:noFill/>
            <a:miter lim="800000"/>
            <a:headEnd/>
            <a:tailEnd/>
          </a:ln>
        </p:spPr>
        <p:txBody>
          <a:bodyPr>
            <a:spAutoFit/>
          </a:bodyPr>
          <a:lstStyle/>
          <a:p>
            <a:pPr>
              <a:defRPr/>
            </a:pPr>
            <a:r>
              <a:rPr lang="en-US" dirty="0" smtClean="0">
                <a:latin typeface="+mn-lt"/>
              </a:rPr>
              <a:t>Section count:</a:t>
            </a:r>
            <a:r>
              <a:rPr lang="ru-RU" dirty="0" smtClean="0">
                <a:latin typeface="+mn-lt"/>
              </a:rPr>
              <a:t> </a:t>
            </a:r>
            <a:r>
              <a:rPr lang="ru-RU" dirty="0">
                <a:latin typeface="+mn-lt"/>
              </a:rPr>
              <a:t>1</a:t>
            </a:r>
          </a:p>
        </p:txBody>
      </p:sp>
      <p:sp>
        <p:nvSpPr>
          <p:cNvPr id="5143" name="TextBox 62"/>
          <p:cNvSpPr txBox="1">
            <a:spLocks noChangeArrowheads="1"/>
          </p:cNvSpPr>
          <p:nvPr/>
        </p:nvSpPr>
        <p:spPr bwMode="auto">
          <a:xfrm>
            <a:off x="2627313" y="3504962"/>
            <a:ext cx="1600200" cy="362193"/>
          </a:xfrm>
          <a:prstGeom prst="rect">
            <a:avLst/>
          </a:prstGeom>
          <a:noFill/>
          <a:ln w="9525">
            <a:noFill/>
            <a:miter lim="800000"/>
            <a:headEnd/>
            <a:tailEnd/>
          </a:ln>
        </p:spPr>
        <p:txBody>
          <a:bodyPr>
            <a:spAutoFit/>
          </a:bodyPr>
          <a:lstStyle/>
          <a:p>
            <a:pPr>
              <a:defRPr/>
            </a:pPr>
            <a:r>
              <a:rPr lang="en-US" dirty="0">
                <a:latin typeface="+mn-lt"/>
              </a:rPr>
              <a:t>Section count :</a:t>
            </a:r>
            <a:r>
              <a:rPr lang="ru-RU" dirty="0">
                <a:latin typeface="+mn-lt"/>
              </a:rPr>
              <a:t> 2</a:t>
            </a:r>
          </a:p>
        </p:txBody>
      </p:sp>
      <p:sp>
        <p:nvSpPr>
          <p:cNvPr id="5144" name="TextBox 63"/>
          <p:cNvSpPr txBox="1">
            <a:spLocks noChangeArrowheads="1"/>
          </p:cNvSpPr>
          <p:nvPr/>
        </p:nvSpPr>
        <p:spPr bwMode="auto">
          <a:xfrm>
            <a:off x="4814888" y="3496402"/>
            <a:ext cx="1600200" cy="362193"/>
          </a:xfrm>
          <a:prstGeom prst="rect">
            <a:avLst/>
          </a:prstGeom>
          <a:noFill/>
          <a:ln w="9525">
            <a:noFill/>
            <a:miter lim="800000"/>
            <a:headEnd/>
            <a:tailEnd/>
          </a:ln>
        </p:spPr>
        <p:txBody>
          <a:bodyPr>
            <a:spAutoFit/>
          </a:bodyPr>
          <a:lstStyle/>
          <a:p>
            <a:pPr>
              <a:defRPr/>
            </a:pPr>
            <a:r>
              <a:rPr lang="en-US" dirty="0">
                <a:latin typeface="+mn-lt"/>
              </a:rPr>
              <a:t>Section count :</a:t>
            </a:r>
            <a:r>
              <a:rPr lang="ru-RU" dirty="0">
                <a:latin typeface="+mn-lt"/>
              </a:rPr>
              <a:t> 4</a:t>
            </a:r>
          </a:p>
        </p:txBody>
      </p:sp>
      <p:sp>
        <p:nvSpPr>
          <p:cNvPr id="5145" name="TextBox 64"/>
          <p:cNvSpPr txBox="1">
            <a:spLocks noChangeArrowheads="1"/>
          </p:cNvSpPr>
          <p:nvPr/>
        </p:nvSpPr>
        <p:spPr bwMode="auto">
          <a:xfrm>
            <a:off x="7050088" y="3496402"/>
            <a:ext cx="1600200" cy="362193"/>
          </a:xfrm>
          <a:prstGeom prst="rect">
            <a:avLst/>
          </a:prstGeom>
          <a:noFill/>
          <a:ln w="9525">
            <a:noFill/>
            <a:miter lim="800000"/>
            <a:headEnd/>
            <a:tailEnd/>
          </a:ln>
        </p:spPr>
        <p:txBody>
          <a:bodyPr>
            <a:spAutoFit/>
          </a:bodyPr>
          <a:lstStyle/>
          <a:p>
            <a:pPr>
              <a:defRPr/>
            </a:pPr>
            <a:r>
              <a:rPr lang="en-US" dirty="0">
                <a:latin typeface="+mn-lt"/>
              </a:rPr>
              <a:t>Section count :</a:t>
            </a:r>
            <a:r>
              <a:rPr lang="ru-RU" dirty="0">
                <a:latin typeface="+mn-lt"/>
              </a:rPr>
              <a:t> 1</a:t>
            </a:r>
          </a:p>
        </p:txBody>
      </p:sp>
      <p:grpSp>
        <p:nvGrpSpPr>
          <p:cNvPr id="19476" name="Группа 41"/>
          <p:cNvGrpSpPr>
            <a:grpSpLocks/>
          </p:cNvGrpSpPr>
          <p:nvPr/>
        </p:nvGrpSpPr>
        <p:grpSpPr bwMode="auto">
          <a:xfrm>
            <a:off x="3157240" y="1885760"/>
            <a:ext cx="4548188" cy="228258"/>
            <a:chOff x="3203575" y="1873568"/>
            <a:chExt cx="4548188" cy="253682"/>
          </a:xfrm>
        </p:grpSpPr>
        <p:cxnSp>
          <p:nvCxnSpPr>
            <p:cNvPr id="37" name="Прямая соединительная линия 36"/>
            <p:cNvCxnSpPr/>
            <p:nvPr/>
          </p:nvCxnSpPr>
          <p:spPr bwMode="auto">
            <a:xfrm flipV="1">
              <a:off x="5456238" y="1875154"/>
              <a:ext cx="2289175"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38" name="Прямая соединительная линия 37"/>
            <p:cNvCxnSpPr/>
            <p:nvPr/>
          </p:nvCxnSpPr>
          <p:spPr bwMode="auto">
            <a:xfrm rot="16200000" flipH="1">
              <a:off x="7627300" y="2002788"/>
              <a:ext cx="248925" cy="0"/>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cxnSp>
          <p:nvCxnSpPr>
            <p:cNvPr id="45" name="Прямая соединительная линия 44"/>
            <p:cNvCxnSpPr/>
            <p:nvPr/>
          </p:nvCxnSpPr>
          <p:spPr bwMode="auto">
            <a:xfrm flipH="1" flipV="1">
              <a:off x="3209925" y="1873568"/>
              <a:ext cx="2266950" cy="0"/>
            </a:xfrm>
            <a:prstGeom prst="line">
              <a:avLst/>
            </a:prstGeom>
            <a:solidFill>
              <a:schemeClr val="accent1"/>
            </a:solidFill>
            <a:ln w="9525" cap="flat" cmpd="sng" algn="ctr">
              <a:solidFill>
                <a:schemeClr val="bg1">
                  <a:lumMod val="50000"/>
                </a:schemeClr>
              </a:solidFill>
              <a:prstDash val="solid"/>
              <a:round/>
              <a:headEnd type="none" w="med" len="med"/>
              <a:tailEnd type="none" w="med" len="med"/>
            </a:ln>
            <a:effectLst/>
          </p:spPr>
        </p:cxnSp>
        <p:cxnSp>
          <p:nvCxnSpPr>
            <p:cNvPr id="46" name="Прямая соединительная линия 45"/>
            <p:cNvCxnSpPr/>
            <p:nvPr/>
          </p:nvCxnSpPr>
          <p:spPr bwMode="auto">
            <a:xfrm rot="5400000">
              <a:off x="3098931" y="1982969"/>
              <a:ext cx="209288" cy="0"/>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cxnSp>
          <p:nvCxnSpPr>
            <p:cNvPr id="34" name="Прямая соединительная линия 33"/>
            <p:cNvCxnSpPr/>
            <p:nvPr/>
          </p:nvCxnSpPr>
          <p:spPr bwMode="auto">
            <a:xfrm rot="16200000" flipH="1">
              <a:off x="5521460" y="1984554"/>
              <a:ext cx="215630" cy="0"/>
            </a:xfrm>
            <a:prstGeom prst="line">
              <a:avLst/>
            </a:prstGeom>
            <a:solidFill>
              <a:schemeClr val="accent1"/>
            </a:solidFill>
            <a:ln w="9525" cap="flat" cmpd="sng" algn="ctr">
              <a:solidFill>
                <a:schemeClr val="bg1">
                  <a:lumMod val="50000"/>
                </a:schemeClr>
              </a:solidFill>
              <a:prstDash val="solid"/>
              <a:round/>
              <a:headEnd type="none" w="med" len="med"/>
              <a:tailEnd type="triangle" w="med" len="med"/>
            </a:ln>
            <a:effectLst/>
          </p:spPr>
        </p:cxnSp>
      </p:grpSp>
      <p:pic>
        <p:nvPicPr>
          <p:cNvPr id="19477" name="Picture 36"/>
          <p:cNvPicPr>
            <a:picLocks noChangeAspect="1" noChangeArrowheads="1"/>
          </p:cNvPicPr>
          <p:nvPr/>
        </p:nvPicPr>
        <p:blipFill>
          <a:blip r:embed="rId6" cstate="print">
            <a:clrChange>
              <a:clrFrom>
                <a:srgbClr val="FFFFFF"/>
              </a:clrFrom>
              <a:clrTo>
                <a:srgbClr val="FFFFFF">
                  <a:alpha val="0"/>
                </a:srgbClr>
              </a:clrTo>
            </a:clrChange>
          </a:blip>
          <a:srcRect l="9601" t="15161" r="9468" b="14977"/>
          <a:stretch>
            <a:fillRect/>
          </a:stretch>
        </p:blipFill>
        <p:spPr bwMode="auto">
          <a:xfrm>
            <a:off x="312738" y="2380791"/>
            <a:ext cx="2027237" cy="1134157"/>
          </a:xfrm>
          <a:prstGeom prst="rect">
            <a:avLst/>
          </a:prstGeom>
          <a:noFill/>
          <a:ln w="9525">
            <a:noFill/>
            <a:miter lim="800000"/>
            <a:headEnd/>
            <a:tailEnd/>
          </a:ln>
        </p:spPr>
      </p:pic>
      <p:sp>
        <p:nvSpPr>
          <p:cNvPr id="35" name="Rectangle 6"/>
          <p:cNvSpPr txBox="1">
            <a:spLocks noChangeArrowheads="1"/>
          </p:cNvSpPr>
          <p:nvPr/>
        </p:nvSpPr>
        <p:spPr>
          <a:xfrm>
            <a:off x="288925" y="0"/>
            <a:ext cx="8612188" cy="409575"/>
          </a:xfrm>
          <a:prstGeom prst="rect">
            <a:avLst/>
          </a:prstGeom>
        </p:spPr>
        <p:txBody>
          <a:bodyPr/>
          <a:lstStyle/>
          <a:p>
            <a:pPr marL="342900" indent="-342900" algn="l" eaLnBrk="0" hangingPunct="0">
              <a:lnSpc>
                <a:spcPct val="140000"/>
              </a:lnSpc>
              <a:spcBef>
                <a:spcPct val="20000"/>
              </a:spcBef>
              <a:defRPr/>
            </a:pPr>
            <a:r>
              <a:rPr lang="en-US" sz="1800" kern="0" dirty="0">
                <a:solidFill>
                  <a:srgbClr val="073F89"/>
                </a:solidFill>
                <a:latin typeface="Arial" charset="0"/>
                <a:ea typeface="+mj-ea"/>
                <a:cs typeface="+mj-cs"/>
              </a:rPr>
              <a:t>Rail road model</a:t>
            </a:r>
            <a:r>
              <a:rPr lang="ru-RU" sz="1800" kern="0" dirty="0">
                <a:solidFill>
                  <a:srgbClr val="073F89"/>
                </a:solidFill>
                <a:latin typeface="Arial" charset="0"/>
                <a:ea typeface="+mj-ea"/>
                <a:cs typeface="+mj-cs"/>
              </a:rPr>
              <a:t> - </a:t>
            </a:r>
            <a:r>
              <a:rPr lang="en-US" sz="1800" kern="0" dirty="0">
                <a:solidFill>
                  <a:srgbClr val="073F89"/>
                </a:solidFill>
                <a:latin typeface="Arial" charset="0"/>
                <a:ea typeface="+mj-ea"/>
                <a:cs typeface="+mj-cs"/>
              </a:rPr>
              <a:t>Elements </a:t>
            </a:r>
            <a:endParaRPr lang="ru-RU" sz="1800" kern="0" dirty="0">
              <a:solidFill>
                <a:srgbClr val="073F89"/>
              </a:solidFill>
              <a:latin typeface="Arial" charset="0"/>
              <a:ea typeface="+mj-ea"/>
              <a:cs typeface="+mj-cs"/>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6"/>
          <p:cNvSpPr>
            <a:spLocks noGrp="1" noChangeArrowheads="1"/>
          </p:cNvSpPr>
          <p:nvPr>
            <p:ph type="title"/>
          </p:nvPr>
        </p:nvSpPr>
        <p:spPr/>
        <p:txBody>
          <a:bodyPr/>
          <a:lstStyle/>
          <a:p>
            <a:pPr eaLnBrk="1" hangingPunct="1"/>
            <a:r>
              <a:rPr lang="en-US" sz="1800" smtClean="0"/>
              <a:t>Contents</a:t>
            </a:r>
            <a:endParaRPr lang="ru-RU" sz="1800" smtClean="0"/>
          </a:p>
        </p:txBody>
      </p:sp>
      <p:sp>
        <p:nvSpPr>
          <p:cNvPr id="11" name="Rectangle 3"/>
          <p:cNvSpPr txBox="1">
            <a:spLocks noChangeArrowheads="1"/>
          </p:cNvSpPr>
          <p:nvPr/>
        </p:nvSpPr>
        <p:spPr bwMode="auto">
          <a:xfrm>
            <a:off x="276225" y="608013"/>
            <a:ext cx="8456613" cy="5040312"/>
          </a:xfrm>
          <a:prstGeom prst="rect">
            <a:avLst/>
          </a:prstGeom>
          <a:noFill/>
          <a:ln w="9525">
            <a:noFill/>
            <a:miter lim="800000"/>
            <a:headEnd/>
            <a:tailEnd/>
          </a:ln>
        </p:spPr>
        <p:txBody>
          <a:bodyPr/>
          <a:lstStyle/>
          <a:p>
            <a:pPr marL="342900" indent="-342900" algn="l">
              <a:lnSpc>
                <a:spcPct val="140000"/>
              </a:lnSpc>
              <a:spcBef>
                <a:spcPct val="20000"/>
              </a:spcBef>
              <a:buClr>
                <a:srgbClr val="FF0000"/>
              </a:buClr>
              <a:buFont typeface="Wingdings" pitchFamily="2" charset="2"/>
              <a:buChar char="è"/>
              <a:defRPr/>
            </a:pPr>
            <a:r>
              <a:rPr lang="en-US" sz="2000" kern="0" dirty="0">
                <a:solidFill>
                  <a:srgbClr val="073F89"/>
                </a:solidFill>
                <a:latin typeface="Arial" charset="0"/>
              </a:rPr>
              <a:t>Introduction</a:t>
            </a:r>
          </a:p>
          <a:p>
            <a:pPr marL="342900" indent="-342900" algn="l">
              <a:lnSpc>
                <a:spcPct val="140000"/>
              </a:lnSpc>
              <a:spcBef>
                <a:spcPct val="20000"/>
              </a:spcBef>
              <a:buClr>
                <a:schemeClr val="accent2"/>
              </a:buClr>
              <a:buFont typeface="Wingdings" pitchFamily="2" charset="2"/>
              <a:buChar char="è"/>
              <a:defRPr/>
            </a:pPr>
            <a:r>
              <a:rPr lang="en-US" sz="2000" kern="0" dirty="0">
                <a:solidFill>
                  <a:srgbClr val="073F89"/>
                </a:solidFill>
                <a:latin typeface="Arial" charset="0"/>
              </a:rPr>
              <a:t>Train simulator concept</a:t>
            </a:r>
            <a:endParaRPr lang="ru-RU" sz="2000" kern="0" dirty="0">
              <a:solidFill>
                <a:srgbClr val="073F89"/>
              </a:solidFill>
              <a:latin typeface="Arial" charset="0"/>
            </a:endParaRPr>
          </a:p>
          <a:p>
            <a:pPr marL="342900" indent="-342900" algn="l">
              <a:lnSpc>
                <a:spcPct val="140000"/>
              </a:lnSpc>
              <a:spcBef>
                <a:spcPct val="20000"/>
              </a:spcBef>
              <a:buClr>
                <a:schemeClr val="accent2"/>
              </a:buClr>
              <a:buFont typeface="Wingdings" pitchFamily="2" charset="2"/>
              <a:buChar char="è"/>
              <a:defRPr/>
            </a:pPr>
            <a:r>
              <a:rPr lang="en-US" sz="2000" kern="0" dirty="0">
                <a:solidFill>
                  <a:srgbClr val="073F89"/>
                </a:solidFill>
                <a:latin typeface="Arial" charset="0"/>
              </a:rPr>
              <a:t>Train models for simulator</a:t>
            </a:r>
            <a:endParaRPr lang="ru-RU" sz="2000" kern="0" dirty="0">
              <a:solidFill>
                <a:srgbClr val="073F89"/>
              </a:solidFill>
              <a:latin typeface="Arial" charset="0"/>
            </a:endParaRPr>
          </a:p>
          <a:p>
            <a:pPr marL="342900" indent="-342900" algn="l">
              <a:lnSpc>
                <a:spcPct val="140000"/>
              </a:lnSpc>
              <a:spcBef>
                <a:spcPct val="20000"/>
              </a:spcBef>
              <a:buClr>
                <a:schemeClr val="accent2"/>
              </a:buClr>
              <a:buFont typeface="Wingdings" pitchFamily="2" charset="2"/>
              <a:buChar char="è"/>
              <a:defRPr/>
            </a:pPr>
            <a:r>
              <a:rPr lang="en-US" sz="2000" kern="0" dirty="0">
                <a:solidFill>
                  <a:srgbClr val="073F89"/>
                </a:solidFill>
                <a:latin typeface="Arial" charset="0"/>
              </a:rPr>
              <a:t>Track model for simulator</a:t>
            </a:r>
          </a:p>
          <a:p>
            <a:pPr marL="342900" indent="-342900" algn="l">
              <a:lnSpc>
                <a:spcPct val="140000"/>
              </a:lnSpc>
              <a:spcBef>
                <a:spcPct val="20000"/>
              </a:spcBef>
              <a:buClr>
                <a:schemeClr val="accent2"/>
              </a:buClr>
              <a:buFont typeface="Wingdings" pitchFamily="2" charset="2"/>
              <a:buChar char="è"/>
              <a:defRPr/>
            </a:pPr>
            <a:r>
              <a:rPr lang="en-US" altLang="zh-CN" sz="2000" kern="0" dirty="0" smtClean="0">
                <a:solidFill>
                  <a:srgbClr val="073F89"/>
                </a:solidFill>
                <a:latin typeface="Arial" charset="0"/>
                <a:ea typeface="宋体" charset="-128"/>
              </a:rPr>
              <a:t>Comparison with experiment</a:t>
            </a:r>
            <a:endParaRPr lang="en-US" altLang="zh-CN" sz="2000" kern="0" dirty="0">
              <a:solidFill>
                <a:srgbClr val="073F89"/>
              </a:solidFill>
              <a:latin typeface="Arial" charset="0"/>
              <a:ea typeface="宋体" charset="-128"/>
            </a:endParaRPr>
          </a:p>
          <a:p>
            <a:pPr marL="342900" indent="-342900" algn="l">
              <a:lnSpc>
                <a:spcPct val="140000"/>
              </a:lnSpc>
              <a:spcBef>
                <a:spcPct val="20000"/>
              </a:spcBef>
              <a:buClr>
                <a:schemeClr val="accent2"/>
              </a:buClr>
              <a:buFont typeface="Wingdings" pitchFamily="2" charset="2"/>
              <a:buChar char="è"/>
              <a:defRPr/>
            </a:pPr>
            <a:r>
              <a:rPr lang="en-US" sz="2000" kern="0" dirty="0">
                <a:solidFill>
                  <a:srgbClr val="073F89"/>
                </a:solidFill>
                <a:latin typeface="Arial" charset="0"/>
                <a:ea typeface="宋体" charset="-128"/>
              </a:rPr>
              <a:t>Conclusions</a:t>
            </a:r>
            <a:endParaRPr lang="en-US" sz="2000" kern="0" dirty="0">
              <a:solidFill>
                <a:srgbClr val="073F89"/>
              </a:solidFill>
              <a:latin typeface="Arial" charset="0"/>
            </a:endParaRPr>
          </a:p>
        </p:txBody>
      </p:sp>
    </p:spTree>
  </p:cSld>
  <p:clrMapOvr>
    <a:masterClrMapping/>
  </p:clrMapOvr>
  <p:transition advClick="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Группа 31"/>
          <p:cNvGrpSpPr>
            <a:grpSpLocks/>
          </p:cNvGrpSpPr>
          <p:nvPr/>
        </p:nvGrpSpPr>
        <p:grpSpPr bwMode="auto">
          <a:xfrm>
            <a:off x="1439863" y="3132138"/>
            <a:ext cx="6402387" cy="2963862"/>
            <a:chOff x="1538354" y="3096000"/>
            <a:chExt cx="6403014" cy="2963378"/>
          </a:xfrm>
        </p:grpSpPr>
        <p:pic>
          <p:nvPicPr>
            <p:cNvPr id="21537" name="Picture 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538354" y="3096000"/>
              <a:ext cx="6403014" cy="2963378"/>
            </a:xfrm>
            <a:prstGeom prst="rect">
              <a:avLst/>
            </a:prstGeom>
            <a:noFill/>
            <a:ln w="9525">
              <a:solidFill>
                <a:schemeClr val="bg2"/>
              </a:solidFill>
              <a:miter lim="800000"/>
              <a:headEnd/>
              <a:tailEnd/>
            </a:ln>
          </p:spPr>
        </p:pic>
        <p:sp>
          <p:nvSpPr>
            <p:cNvPr id="28" name="TextBox 27"/>
            <p:cNvSpPr txBox="1"/>
            <p:nvPr/>
          </p:nvSpPr>
          <p:spPr>
            <a:xfrm>
              <a:off x="2825942" y="3353133"/>
              <a:ext cx="1143112" cy="276954"/>
            </a:xfrm>
            <a:prstGeom prst="rect">
              <a:avLst/>
            </a:prstGeom>
            <a:noFill/>
          </p:spPr>
          <p:txBody>
            <a:bodyPr>
              <a:spAutoFit/>
            </a:bodyPr>
            <a:lstStyle/>
            <a:p>
              <a:pPr>
                <a:defRPr/>
              </a:pPr>
              <a:r>
                <a:rPr lang="en-US" sz="1200" dirty="0" smtClean="0">
                  <a:latin typeface="+mj-lt"/>
                </a:rPr>
                <a:t>Road No1</a:t>
              </a:r>
              <a:endParaRPr lang="en-US" sz="1200" dirty="0">
                <a:latin typeface="+mj-lt"/>
              </a:endParaRPr>
            </a:p>
          </p:txBody>
        </p:sp>
      </p:grpSp>
      <p:pic>
        <p:nvPicPr>
          <p:cNvPr id="21508" name="Picture 8"/>
          <p:cNvPicPr>
            <a:picLocks noChangeAspect="1" noChangeArrowheads="1"/>
          </p:cNvPicPr>
          <p:nvPr/>
        </p:nvPicPr>
        <p:blipFill>
          <a:blip r:embed="rId4" cstate="print"/>
          <a:srcRect/>
          <a:stretch>
            <a:fillRect/>
          </a:stretch>
        </p:blipFill>
        <p:spPr bwMode="auto">
          <a:xfrm>
            <a:off x="179388" y="1481138"/>
            <a:ext cx="2379662" cy="1292225"/>
          </a:xfrm>
          <a:prstGeom prst="rect">
            <a:avLst/>
          </a:prstGeom>
          <a:noFill/>
          <a:ln w="9525">
            <a:noFill/>
            <a:miter lim="800000"/>
            <a:headEnd/>
            <a:tailEnd/>
          </a:ln>
        </p:spPr>
      </p:pic>
      <p:pic>
        <p:nvPicPr>
          <p:cNvPr id="21509" name="Picture 9"/>
          <p:cNvPicPr>
            <a:picLocks noChangeAspect="1" noChangeArrowheads="1"/>
          </p:cNvPicPr>
          <p:nvPr/>
        </p:nvPicPr>
        <p:blipFill>
          <a:blip r:embed="rId5" cstate="print"/>
          <a:srcRect/>
          <a:stretch>
            <a:fillRect/>
          </a:stretch>
        </p:blipFill>
        <p:spPr bwMode="auto">
          <a:xfrm>
            <a:off x="2578100" y="1336675"/>
            <a:ext cx="1800225" cy="1257300"/>
          </a:xfrm>
          <a:prstGeom prst="rect">
            <a:avLst/>
          </a:prstGeom>
          <a:noFill/>
          <a:ln w="9525">
            <a:noFill/>
            <a:miter lim="800000"/>
            <a:headEnd/>
            <a:tailEnd/>
          </a:ln>
        </p:spPr>
      </p:pic>
      <p:pic>
        <p:nvPicPr>
          <p:cNvPr id="21510" name="Picture 10"/>
          <p:cNvPicPr>
            <a:picLocks noChangeAspect="1" noChangeArrowheads="1"/>
          </p:cNvPicPr>
          <p:nvPr/>
        </p:nvPicPr>
        <p:blipFill>
          <a:blip r:embed="rId6" cstate="print"/>
          <a:srcRect/>
          <a:stretch>
            <a:fillRect/>
          </a:stretch>
        </p:blipFill>
        <p:spPr bwMode="auto">
          <a:xfrm>
            <a:off x="6527800" y="1255713"/>
            <a:ext cx="2246313" cy="1458912"/>
          </a:xfrm>
          <a:prstGeom prst="rect">
            <a:avLst/>
          </a:prstGeom>
          <a:noFill/>
          <a:ln w="9525">
            <a:noFill/>
            <a:miter lim="800000"/>
            <a:headEnd/>
            <a:tailEnd/>
          </a:ln>
        </p:spPr>
      </p:pic>
      <p:pic>
        <p:nvPicPr>
          <p:cNvPr id="21511" name="Picture 11"/>
          <p:cNvPicPr>
            <a:picLocks noChangeAspect="1" noChangeArrowheads="1"/>
          </p:cNvPicPr>
          <p:nvPr/>
        </p:nvPicPr>
        <p:blipFill>
          <a:blip r:embed="rId7" cstate="print"/>
          <a:srcRect/>
          <a:stretch>
            <a:fillRect/>
          </a:stretch>
        </p:blipFill>
        <p:spPr bwMode="auto">
          <a:xfrm>
            <a:off x="4649788" y="1530350"/>
            <a:ext cx="2016125" cy="1031875"/>
          </a:xfrm>
          <a:prstGeom prst="rect">
            <a:avLst/>
          </a:prstGeom>
          <a:noFill/>
          <a:ln w="9525">
            <a:noFill/>
            <a:miter lim="800000"/>
            <a:headEnd/>
            <a:tailEnd/>
          </a:ln>
        </p:spPr>
      </p:pic>
      <p:sp>
        <p:nvSpPr>
          <p:cNvPr id="18" name="TextBox 17"/>
          <p:cNvSpPr txBox="1"/>
          <p:nvPr/>
        </p:nvSpPr>
        <p:spPr>
          <a:xfrm>
            <a:off x="854075" y="1143000"/>
            <a:ext cx="1143000" cy="307777"/>
          </a:xfrm>
          <a:prstGeom prst="rect">
            <a:avLst/>
          </a:prstGeom>
          <a:noFill/>
        </p:spPr>
        <p:txBody>
          <a:bodyPr>
            <a:spAutoFit/>
          </a:bodyPr>
          <a:lstStyle/>
          <a:p>
            <a:pPr>
              <a:defRPr/>
            </a:pPr>
            <a:r>
              <a:rPr lang="en-US" sz="1400" dirty="0" smtClean="0">
                <a:latin typeface="+mn-lt"/>
              </a:rPr>
              <a:t>Road No1</a:t>
            </a:r>
            <a:endParaRPr lang="en-US" sz="1400" dirty="0">
              <a:latin typeface="+mn-lt"/>
            </a:endParaRPr>
          </a:p>
        </p:txBody>
      </p:sp>
      <p:sp>
        <p:nvSpPr>
          <p:cNvPr id="19" name="TextBox 18"/>
          <p:cNvSpPr txBox="1"/>
          <p:nvPr/>
        </p:nvSpPr>
        <p:spPr>
          <a:xfrm>
            <a:off x="2355850" y="1143000"/>
            <a:ext cx="2305050" cy="307777"/>
          </a:xfrm>
          <a:prstGeom prst="rect">
            <a:avLst/>
          </a:prstGeom>
          <a:noFill/>
        </p:spPr>
        <p:txBody>
          <a:bodyPr>
            <a:spAutoFit/>
          </a:bodyPr>
          <a:lstStyle/>
          <a:p>
            <a:pPr>
              <a:defRPr/>
            </a:pPr>
            <a:r>
              <a:rPr lang="en-US" sz="1400" dirty="0" smtClean="0">
                <a:latin typeface="+mn-lt"/>
              </a:rPr>
              <a:t>Switch</a:t>
            </a:r>
            <a:r>
              <a:rPr lang="ru-RU" sz="1400" dirty="0" smtClean="0">
                <a:latin typeface="+mn-lt"/>
              </a:rPr>
              <a:t> </a:t>
            </a:r>
            <a:r>
              <a:rPr lang="en-US" sz="1400" dirty="0" smtClean="0">
                <a:latin typeface="+mn-lt"/>
              </a:rPr>
              <a:t>No</a:t>
            </a:r>
            <a:r>
              <a:rPr lang="ru-RU" sz="1400" dirty="0" smtClean="0">
                <a:latin typeface="+mn-lt"/>
              </a:rPr>
              <a:t>4</a:t>
            </a:r>
            <a:endParaRPr lang="en-US" sz="1400" dirty="0">
              <a:latin typeface="+mn-lt"/>
            </a:endParaRPr>
          </a:p>
        </p:txBody>
      </p:sp>
      <p:sp>
        <p:nvSpPr>
          <p:cNvPr id="20" name="TextBox 19"/>
          <p:cNvSpPr txBox="1"/>
          <p:nvPr/>
        </p:nvSpPr>
        <p:spPr>
          <a:xfrm>
            <a:off x="5026025" y="1143000"/>
            <a:ext cx="1143000" cy="307777"/>
          </a:xfrm>
          <a:prstGeom prst="rect">
            <a:avLst/>
          </a:prstGeom>
          <a:noFill/>
        </p:spPr>
        <p:txBody>
          <a:bodyPr>
            <a:spAutoFit/>
          </a:bodyPr>
          <a:lstStyle/>
          <a:p>
            <a:pPr>
              <a:defRPr/>
            </a:pPr>
            <a:r>
              <a:rPr lang="en-US" sz="1400" dirty="0" smtClean="0">
                <a:latin typeface="+mn-lt"/>
              </a:rPr>
              <a:t>Road No2</a:t>
            </a:r>
            <a:endParaRPr lang="en-US" sz="1400" dirty="0">
              <a:latin typeface="+mn-lt"/>
            </a:endParaRPr>
          </a:p>
        </p:txBody>
      </p:sp>
      <p:sp>
        <p:nvSpPr>
          <p:cNvPr id="21" name="TextBox 20"/>
          <p:cNvSpPr txBox="1"/>
          <p:nvPr/>
        </p:nvSpPr>
        <p:spPr>
          <a:xfrm>
            <a:off x="7135813" y="1143000"/>
            <a:ext cx="1143000" cy="307777"/>
          </a:xfrm>
          <a:prstGeom prst="rect">
            <a:avLst/>
          </a:prstGeom>
          <a:noFill/>
        </p:spPr>
        <p:txBody>
          <a:bodyPr>
            <a:spAutoFit/>
          </a:bodyPr>
          <a:lstStyle/>
          <a:p>
            <a:pPr>
              <a:defRPr/>
            </a:pPr>
            <a:r>
              <a:rPr lang="en-US" sz="1400" dirty="0" smtClean="0">
                <a:latin typeface="+mn-lt"/>
              </a:rPr>
              <a:t>Road No3</a:t>
            </a:r>
            <a:endParaRPr lang="en-US" sz="1400" dirty="0">
              <a:latin typeface="+mn-lt"/>
            </a:endParaRPr>
          </a:p>
        </p:txBody>
      </p:sp>
      <p:sp>
        <p:nvSpPr>
          <p:cNvPr id="22" name="Прямоугольник 21"/>
          <p:cNvSpPr/>
          <p:nvPr/>
        </p:nvSpPr>
        <p:spPr bwMode="auto">
          <a:xfrm>
            <a:off x="506413" y="1471613"/>
            <a:ext cx="1749425" cy="1042987"/>
          </a:xfrm>
          <a:prstGeom prst="rect">
            <a:avLst/>
          </a:prstGeom>
          <a:noFill/>
          <a:ln w="9525" cap="flat" cmpd="sng" algn="ctr">
            <a:solidFill>
              <a:schemeClr val="bg1">
                <a:lumMod val="65000"/>
              </a:schemeClr>
            </a:solidFill>
            <a:prstDash val="solid"/>
            <a:round/>
            <a:headEnd type="none" w="med" len="med"/>
            <a:tailEnd type="triangle" w="med" len="med"/>
          </a:ln>
          <a:effectLst/>
        </p:spPr>
        <p:txBody>
          <a:bodyPr lIns="0" tIns="46800" rIns="0">
            <a:spAutoFit/>
          </a:bodyPr>
          <a:lstStyle/>
          <a:p>
            <a:pPr>
              <a:defRPr/>
            </a:pPr>
            <a:endParaRPr lang="ru-RU"/>
          </a:p>
        </p:txBody>
      </p:sp>
      <p:sp>
        <p:nvSpPr>
          <p:cNvPr id="23" name="Прямоугольник 22"/>
          <p:cNvSpPr/>
          <p:nvPr/>
        </p:nvSpPr>
        <p:spPr bwMode="auto">
          <a:xfrm>
            <a:off x="2636838" y="1474788"/>
            <a:ext cx="1749425" cy="1042987"/>
          </a:xfrm>
          <a:prstGeom prst="rect">
            <a:avLst/>
          </a:prstGeom>
          <a:noFill/>
          <a:ln w="9525" cap="flat" cmpd="sng" algn="ctr">
            <a:solidFill>
              <a:schemeClr val="bg1">
                <a:lumMod val="65000"/>
              </a:schemeClr>
            </a:solidFill>
            <a:prstDash val="solid"/>
            <a:round/>
            <a:headEnd type="none" w="med" len="med"/>
            <a:tailEnd type="triangle" w="med" len="med"/>
          </a:ln>
          <a:effectLst/>
        </p:spPr>
        <p:txBody>
          <a:bodyPr lIns="0" tIns="46800" rIns="0">
            <a:spAutoFit/>
          </a:bodyPr>
          <a:lstStyle/>
          <a:p>
            <a:pPr>
              <a:defRPr/>
            </a:pPr>
            <a:endParaRPr lang="ru-RU"/>
          </a:p>
        </p:txBody>
      </p:sp>
      <p:sp>
        <p:nvSpPr>
          <p:cNvPr id="24" name="Прямоугольник 23"/>
          <p:cNvSpPr/>
          <p:nvPr/>
        </p:nvSpPr>
        <p:spPr bwMode="auto">
          <a:xfrm>
            <a:off x="4757738" y="1468438"/>
            <a:ext cx="1749425" cy="1042987"/>
          </a:xfrm>
          <a:prstGeom prst="rect">
            <a:avLst/>
          </a:prstGeom>
          <a:noFill/>
          <a:ln w="9525" cap="flat" cmpd="sng" algn="ctr">
            <a:solidFill>
              <a:schemeClr val="bg1">
                <a:lumMod val="65000"/>
              </a:schemeClr>
            </a:solidFill>
            <a:prstDash val="solid"/>
            <a:round/>
            <a:headEnd type="none" w="med" len="med"/>
            <a:tailEnd type="triangle" w="med" len="med"/>
          </a:ln>
          <a:effectLst/>
        </p:spPr>
        <p:txBody>
          <a:bodyPr lIns="0" tIns="46800" rIns="0">
            <a:spAutoFit/>
          </a:bodyPr>
          <a:lstStyle/>
          <a:p>
            <a:pPr>
              <a:defRPr/>
            </a:pPr>
            <a:endParaRPr lang="ru-RU"/>
          </a:p>
        </p:txBody>
      </p:sp>
      <p:sp>
        <p:nvSpPr>
          <p:cNvPr id="25" name="Прямоугольник 24"/>
          <p:cNvSpPr/>
          <p:nvPr/>
        </p:nvSpPr>
        <p:spPr bwMode="auto">
          <a:xfrm>
            <a:off x="6808788" y="1471613"/>
            <a:ext cx="1749425" cy="1042987"/>
          </a:xfrm>
          <a:prstGeom prst="rect">
            <a:avLst/>
          </a:prstGeom>
          <a:noFill/>
          <a:ln w="9525" cap="flat" cmpd="sng" algn="ctr">
            <a:solidFill>
              <a:schemeClr val="bg1">
                <a:lumMod val="65000"/>
              </a:schemeClr>
            </a:solidFill>
            <a:prstDash val="solid"/>
            <a:round/>
            <a:headEnd type="none" w="med" len="med"/>
            <a:tailEnd type="triangle" w="med" len="med"/>
          </a:ln>
          <a:effectLst/>
        </p:spPr>
        <p:txBody>
          <a:bodyPr lIns="0" tIns="46800" rIns="0">
            <a:spAutoFit/>
          </a:bodyPr>
          <a:lstStyle/>
          <a:p>
            <a:pPr>
              <a:defRPr/>
            </a:pPr>
            <a:endParaRPr lang="ru-RU"/>
          </a:p>
        </p:txBody>
      </p:sp>
      <p:grpSp>
        <p:nvGrpSpPr>
          <p:cNvPr id="3" name="Группа 33"/>
          <p:cNvGrpSpPr>
            <a:grpSpLocks/>
          </p:cNvGrpSpPr>
          <p:nvPr/>
        </p:nvGrpSpPr>
        <p:grpSpPr bwMode="auto">
          <a:xfrm>
            <a:off x="1431882" y="3132138"/>
            <a:ext cx="6402387" cy="2963862"/>
            <a:chOff x="3584711" y="3125725"/>
            <a:chExt cx="6403014" cy="2963378"/>
          </a:xfrm>
        </p:grpSpPr>
        <p:pic>
          <p:nvPicPr>
            <p:cNvPr id="21534" name="Picture 4"/>
            <p:cNvPicPr>
              <a:picLocks noChangeAspect="1" noChangeArrowheads="1"/>
            </p:cNvPicPr>
            <p:nvPr/>
          </p:nvPicPr>
          <p:blipFill>
            <a:blip r:embed="rId8" cstate="print"/>
            <a:srcRect/>
            <a:stretch>
              <a:fillRect/>
            </a:stretch>
          </p:blipFill>
          <p:spPr bwMode="auto">
            <a:xfrm>
              <a:off x="3584711" y="3125725"/>
              <a:ext cx="6403014" cy="2963378"/>
            </a:xfrm>
            <a:prstGeom prst="rect">
              <a:avLst/>
            </a:prstGeom>
            <a:noFill/>
            <a:ln w="9525">
              <a:noFill/>
              <a:miter lim="800000"/>
              <a:headEnd/>
              <a:tailEnd/>
            </a:ln>
          </p:spPr>
        </p:pic>
        <p:sp>
          <p:nvSpPr>
            <p:cNvPr id="29" name="TextBox 28"/>
            <p:cNvSpPr txBox="1"/>
            <p:nvPr/>
          </p:nvSpPr>
          <p:spPr>
            <a:xfrm>
              <a:off x="6120196" y="4089180"/>
              <a:ext cx="2305276" cy="276954"/>
            </a:xfrm>
            <a:prstGeom prst="rect">
              <a:avLst/>
            </a:prstGeom>
            <a:noFill/>
          </p:spPr>
          <p:txBody>
            <a:bodyPr>
              <a:spAutoFit/>
            </a:bodyPr>
            <a:lstStyle/>
            <a:p>
              <a:pPr>
                <a:defRPr/>
              </a:pPr>
              <a:r>
                <a:rPr lang="en-US" sz="1200" dirty="0" smtClean="0">
                  <a:latin typeface="+mj-lt"/>
                </a:rPr>
                <a:t>Switch No4</a:t>
              </a:r>
              <a:endParaRPr lang="en-US" sz="1200" dirty="0">
                <a:latin typeface="+mj-lt"/>
              </a:endParaRPr>
            </a:p>
          </p:txBody>
        </p:sp>
        <p:sp>
          <p:nvSpPr>
            <p:cNvPr id="33" name="TextBox 32"/>
            <p:cNvSpPr txBox="1"/>
            <p:nvPr/>
          </p:nvSpPr>
          <p:spPr>
            <a:xfrm>
              <a:off x="4827845" y="3393968"/>
              <a:ext cx="1143112" cy="276954"/>
            </a:xfrm>
            <a:prstGeom prst="rect">
              <a:avLst/>
            </a:prstGeom>
            <a:noFill/>
          </p:spPr>
          <p:txBody>
            <a:bodyPr>
              <a:spAutoFit/>
            </a:bodyPr>
            <a:lstStyle/>
            <a:p>
              <a:pPr>
                <a:defRPr/>
              </a:pPr>
              <a:r>
                <a:rPr lang="en-US" sz="1200" dirty="0" smtClean="0">
                  <a:latin typeface="+mj-lt"/>
                </a:rPr>
                <a:t>Road No1</a:t>
              </a:r>
              <a:endParaRPr lang="en-US" sz="1200" dirty="0">
                <a:latin typeface="+mj-lt"/>
              </a:endParaRPr>
            </a:p>
          </p:txBody>
        </p:sp>
      </p:grpSp>
      <p:grpSp>
        <p:nvGrpSpPr>
          <p:cNvPr id="4" name="Группа 37"/>
          <p:cNvGrpSpPr>
            <a:grpSpLocks/>
          </p:cNvGrpSpPr>
          <p:nvPr/>
        </p:nvGrpSpPr>
        <p:grpSpPr bwMode="auto">
          <a:xfrm>
            <a:off x="1431882" y="3132138"/>
            <a:ext cx="6402387" cy="2963862"/>
            <a:chOff x="1995554" y="3248400"/>
            <a:chExt cx="6403014" cy="2963378"/>
          </a:xfrm>
        </p:grpSpPr>
        <p:pic>
          <p:nvPicPr>
            <p:cNvPr id="21529" name="Picture 5"/>
            <p:cNvPicPr>
              <a:picLocks noChangeAspect="1" noChangeArrowheads="1"/>
            </p:cNvPicPr>
            <p:nvPr/>
          </p:nvPicPr>
          <p:blipFill>
            <a:blip r:embed="rId9" cstate="print"/>
            <a:srcRect/>
            <a:stretch>
              <a:fillRect/>
            </a:stretch>
          </p:blipFill>
          <p:spPr bwMode="auto">
            <a:xfrm>
              <a:off x="1995554" y="3248400"/>
              <a:ext cx="6403014" cy="2963378"/>
            </a:xfrm>
            <a:prstGeom prst="rect">
              <a:avLst/>
            </a:prstGeom>
            <a:noFill/>
            <a:ln w="9525">
              <a:noFill/>
              <a:miter lim="800000"/>
              <a:headEnd/>
              <a:tailEnd/>
            </a:ln>
          </p:spPr>
        </p:pic>
        <p:grpSp>
          <p:nvGrpSpPr>
            <p:cNvPr id="21530" name="Группа 36"/>
            <p:cNvGrpSpPr>
              <a:grpSpLocks/>
            </p:cNvGrpSpPr>
            <p:nvPr/>
          </p:nvGrpSpPr>
          <p:grpSpPr bwMode="auto">
            <a:xfrm>
              <a:off x="3283142" y="3505533"/>
              <a:ext cx="3597627" cy="2132438"/>
              <a:chOff x="3283142" y="3505533"/>
              <a:chExt cx="3597627" cy="2132438"/>
            </a:xfrm>
          </p:grpSpPr>
          <p:sp>
            <p:nvSpPr>
              <p:cNvPr id="30" name="TextBox 29"/>
              <p:cNvSpPr txBox="1"/>
              <p:nvPr/>
            </p:nvSpPr>
            <p:spPr>
              <a:xfrm>
                <a:off x="5289938" y="5361017"/>
                <a:ext cx="1143112" cy="276954"/>
              </a:xfrm>
              <a:prstGeom prst="rect">
                <a:avLst/>
              </a:prstGeom>
              <a:noFill/>
            </p:spPr>
            <p:txBody>
              <a:bodyPr>
                <a:spAutoFit/>
              </a:bodyPr>
              <a:lstStyle/>
              <a:p>
                <a:pPr>
                  <a:defRPr/>
                </a:pPr>
                <a:r>
                  <a:rPr lang="en-US" sz="1200" dirty="0" smtClean="0">
                    <a:latin typeface="+mj-lt"/>
                  </a:rPr>
                  <a:t>Road No2</a:t>
                </a:r>
                <a:endParaRPr lang="en-US" sz="1200" dirty="0">
                  <a:latin typeface="+mj-lt"/>
                </a:endParaRPr>
              </a:p>
            </p:txBody>
          </p:sp>
          <p:sp>
            <p:nvSpPr>
              <p:cNvPr id="35" name="TextBox 34"/>
              <p:cNvSpPr txBox="1"/>
              <p:nvPr/>
            </p:nvSpPr>
            <p:spPr>
              <a:xfrm>
                <a:off x="4575493" y="4200745"/>
                <a:ext cx="2305276" cy="276954"/>
              </a:xfrm>
              <a:prstGeom prst="rect">
                <a:avLst/>
              </a:prstGeom>
              <a:noFill/>
            </p:spPr>
            <p:txBody>
              <a:bodyPr>
                <a:spAutoFit/>
              </a:bodyPr>
              <a:lstStyle/>
              <a:p>
                <a:pPr>
                  <a:defRPr/>
                </a:pPr>
                <a:r>
                  <a:rPr lang="en-US" sz="1200" dirty="0" smtClean="0">
                    <a:latin typeface="+mj-lt"/>
                  </a:rPr>
                  <a:t>Switch No4</a:t>
                </a:r>
                <a:endParaRPr lang="en-US" sz="1200" dirty="0">
                  <a:latin typeface="+mj-lt"/>
                </a:endParaRPr>
              </a:p>
            </p:txBody>
          </p:sp>
          <p:sp>
            <p:nvSpPr>
              <p:cNvPr id="36" name="TextBox 35"/>
              <p:cNvSpPr txBox="1"/>
              <p:nvPr/>
            </p:nvSpPr>
            <p:spPr>
              <a:xfrm>
                <a:off x="3283142" y="3505533"/>
                <a:ext cx="1143112" cy="276954"/>
              </a:xfrm>
              <a:prstGeom prst="rect">
                <a:avLst/>
              </a:prstGeom>
              <a:noFill/>
            </p:spPr>
            <p:txBody>
              <a:bodyPr>
                <a:spAutoFit/>
              </a:bodyPr>
              <a:lstStyle/>
              <a:p>
                <a:pPr>
                  <a:defRPr/>
                </a:pPr>
                <a:r>
                  <a:rPr lang="en-US" sz="1200" dirty="0" smtClean="0">
                    <a:latin typeface="+mj-lt"/>
                  </a:rPr>
                  <a:t>Road No1</a:t>
                </a:r>
                <a:endParaRPr lang="en-US" sz="1200" dirty="0">
                  <a:latin typeface="+mj-lt"/>
                </a:endParaRPr>
              </a:p>
            </p:txBody>
          </p:sp>
        </p:grpSp>
      </p:grpSp>
      <p:grpSp>
        <p:nvGrpSpPr>
          <p:cNvPr id="6" name="Группа 42"/>
          <p:cNvGrpSpPr>
            <a:grpSpLocks/>
          </p:cNvGrpSpPr>
          <p:nvPr/>
        </p:nvGrpSpPr>
        <p:grpSpPr bwMode="auto">
          <a:xfrm>
            <a:off x="1431882" y="3132138"/>
            <a:ext cx="6402387" cy="2963862"/>
            <a:chOff x="4047874" y="3451600"/>
            <a:chExt cx="6403014" cy="2963378"/>
          </a:xfrm>
        </p:grpSpPr>
        <p:pic>
          <p:nvPicPr>
            <p:cNvPr id="21524" name="Picture 6"/>
            <p:cNvPicPr>
              <a:picLocks noChangeAspect="1" noChangeArrowheads="1"/>
            </p:cNvPicPr>
            <p:nvPr/>
          </p:nvPicPr>
          <p:blipFill>
            <a:blip r:embed="rId10" cstate="print"/>
            <a:srcRect/>
            <a:stretch>
              <a:fillRect/>
            </a:stretch>
          </p:blipFill>
          <p:spPr bwMode="auto">
            <a:xfrm>
              <a:off x="4047874" y="3451600"/>
              <a:ext cx="6403014" cy="2963378"/>
            </a:xfrm>
            <a:prstGeom prst="rect">
              <a:avLst/>
            </a:prstGeom>
            <a:noFill/>
            <a:ln w="9525">
              <a:noFill/>
              <a:miter lim="800000"/>
              <a:headEnd/>
              <a:tailEnd/>
            </a:ln>
          </p:spPr>
        </p:pic>
        <p:sp>
          <p:nvSpPr>
            <p:cNvPr id="31" name="TextBox 30"/>
            <p:cNvSpPr txBox="1"/>
            <p:nvPr/>
          </p:nvSpPr>
          <p:spPr>
            <a:xfrm>
              <a:off x="8585393" y="5215024"/>
              <a:ext cx="1143112" cy="276954"/>
            </a:xfrm>
            <a:prstGeom prst="rect">
              <a:avLst/>
            </a:prstGeom>
            <a:noFill/>
          </p:spPr>
          <p:txBody>
            <a:bodyPr>
              <a:spAutoFit/>
            </a:bodyPr>
            <a:lstStyle/>
            <a:p>
              <a:pPr>
                <a:defRPr/>
              </a:pPr>
              <a:r>
                <a:rPr lang="en-US" sz="1200" dirty="0" smtClean="0">
                  <a:latin typeface="+mj-lt"/>
                </a:rPr>
                <a:t>Road No3</a:t>
              </a:r>
              <a:endParaRPr lang="en-US" sz="1200" dirty="0">
                <a:latin typeface="+mj-lt"/>
              </a:endParaRPr>
            </a:p>
          </p:txBody>
        </p:sp>
        <p:sp>
          <p:nvSpPr>
            <p:cNvPr id="39" name="TextBox 38"/>
            <p:cNvSpPr txBox="1"/>
            <p:nvPr/>
          </p:nvSpPr>
          <p:spPr>
            <a:xfrm>
              <a:off x="7342259" y="5564217"/>
              <a:ext cx="1143112" cy="276954"/>
            </a:xfrm>
            <a:prstGeom prst="rect">
              <a:avLst/>
            </a:prstGeom>
            <a:noFill/>
          </p:spPr>
          <p:txBody>
            <a:bodyPr>
              <a:spAutoFit/>
            </a:bodyPr>
            <a:lstStyle/>
            <a:p>
              <a:pPr>
                <a:defRPr/>
              </a:pPr>
              <a:r>
                <a:rPr lang="en-US" sz="1200" dirty="0" smtClean="0">
                  <a:latin typeface="+mj-lt"/>
                </a:rPr>
                <a:t>Road No2</a:t>
              </a:r>
              <a:endParaRPr lang="en-US" sz="1200" dirty="0">
                <a:latin typeface="+mj-lt"/>
              </a:endParaRPr>
            </a:p>
          </p:txBody>
        </p:sp>
        <p:sp>
          <p:nvSpPr>
            <p:cNvPr id="40" name="TextBox 39"/>
            <p:cNvSpPr txBox="1"/>
            <p:nvPr/>
          </p:nvSpPr>
          <p:spPr>
            <a:xfrm>
              <a:off x="6627814" y="4403944"/>
              <a:ext cx="2305276" cy="276954"/>
            </a:xfrm>
            <a:prstGeom prst="rect">
              <a:avLst/>
            </a:prstGeom>
            <a:noFill/>
          </p:spPr>
          <p:txBody>
            <a:bodyPr>
              <a:spAutoFit/>
            </a:bodyPr>
            <a:lstStyle/>
            <a:p>
              <a:pPr>
                <a:defRPr/>
              </a:pPr>
              <a:r>
                <a:rPr lang="en-US" sz="1200" dirty="0" smtClean="0">
                  <a:latin typeface="+mj-lt"/>
                </a:rPr>
                <a:t>Switch No4</a:t>
              </a:r>
              <a:endParaRPr lang="en-US" sz="1200" dirty="0">
                <a:latin typeface="+mj-lt"/>
              </a:endParaRPr>
            </a:p>
          </p:txBody>
        </p:sp>
        <p:sp>
          <p:nvSpPr>
            <p:cNvPr id="41" name="TextBox 40"/>
            <p:cNvSpPr txBox="1"/>
            <p:nvPr/>
          </p:nvSpPr>
          <p:spPr>
            <a:xfrm>
              <a:off x="5335462" y="3708733"/>
              <a:ext cx="1143112" cy="276954"/>
            </a:xfrm>
            <a:prstGeom prst="rect">
              <a:avLst/>
            </a:prstGeom>
            <a:noFill/>
          </p:spPr>
          <p:txBody>
            <a:bodyPr>
              <a:spAutoFit/>
            </a:bodyPr>
            <a:lstStyle/>
            <a:p>
              <a:pPr>
                <a:defRPr/>
              </a:pPr>
              <a:r>
                <a:rPr lang="en-US" sz="1200" dirty="0" smtClean="0">
                  <a:latin typeface="+mj-lt"/>
                </a:rPr>
                <a:t>Road No1</a:t>
              </a:r>
              <a:endParaRPr lang="en-US" sz="1200" dirty="0">
                <a:latin typeface="+mj-lt"/>
              </a:endParaRPr>
            </a:p>
          </p:txBody>
        </p:sp>
      </p:grpSp>
      <p:sp>
        <p:nvSpPr>
          <p:cNvPr id="37" name="Rectangle 6"/>
          <p:cNvSpPr txBox="1">
            <a:spLocks noChangeArrowheads="1"/>
          </p:cNvSpPr>
          <p:nvPr/>
        </p:nvSpPr>
        <p:spPr>
          <a:xfrm>
            <a:off x="288925" y="0"/>
            <a:ext cx="8612188" cy="409575"/>
          </a:xfrm>
          <a:prstGeom prst="rect">
            <a:avLst/>
          </a:prstGeom>
        </p:spPr>
        <p:txBody>
          <a:bodyPr/>
          <a:lstStyle/>
          <a:p>
            <a:pPr marL="342900" indent="-342900" algn="l" eaLnBrk="0" hangingPunct="0">
              <a:lnSpc>
                <a:spcPct val="140000"/>
              </a:lnSpc>
              <a:spcBef>
                <a:spcPct val="20000"/>
              </a:spcBef>
              <a:defRPr/>
            </a:pPr>
            <a:r>
              <a:rPr lang="en-US" sz="1800" kern="0" dirty="0">
                <a:solidFill>
                  <a:srgbClr val="073F89"/>
                </a:solidFill>
                <a:latin typeface="Arial" charset="0"/>
                <a:ea typeface="+mj-ea"/>
                <a:cs typeface="+mj-cs"/>
              </a:rPr>
              <a:t>Rail road model</a:t>
            </a:r>
            <a:r>
              <a:rPr lang="ru-RU" sz="1800" kern="0" dirty="0">
                <a:solidFill>
                  <a:srgbClr val="073F89"/>
                </a:solidFill>
                <a:latin typeface="Arial" charset="0"/>
                <a:ea typeface="+mj-ea"/>
                <a:cs typeface="+mj-cs"/>
              </a:rPr>
              <a:t> – </a:t>
            </a:r>
            <a:r>
              <a:rPr lang="en-US" sz="1800" kern="0" dirty="0" smtClean="0">
                <a:solidFill>
                  <a:srgbClr val="073F89"/>
                </a:solidFill>
                <a:latin typeface="Arial" charset="0"/>
                <a:ea typeface="+mj-ea"/>
                <a:cs typeface="+mj-cs"/>
              </a:rPr>
              <a:t>Initialization of the </a:t>
            </a:r>
            <a:r>
              <a:rPr lang="en-US" sz="1800" kern="0" dirty="0">
                <a:solidFill>
                  <a:srgbClr val="073F89"/>
                </a:solidFill>
                <a:latin typeface="Arial" charset="0"/>
                <a:ea typeface="+mj-ea"/>
                <a:cs typeface="+mj-cs"/>
              </a:rPr>
              <a:t>elements</a:t>
            </a:r>
            <a:endParaRPr lang="ru-RU" sz="1800" kern="0" dirty="0">
              <a:solidFill>
                <a:srgbClr val="073F89"/>
              </a:solidFill>
              <a:latin typeface="Arial" charset="0"/>
              <a:ea typeface="+mj-ea"/>
              <a:cs typeface="+mj-cs"/>
            </a:endParaRPr>
          </a:p>
        </p:txBody>
      </p:sp>
      <p:sp>
        <p:nvSpPr>
          <p:cNvPr id="38" name="TextBox 37"/>
          <p:cNvSpPr txBox="1"/>
          <p:nvPr/>
        </p:nvSpPr>
        <p:spPr>
          <a:xfrm>
            <a:off x="288924" y="544473"/>
            <a:ext cx="8445557" cy="338554"/>
          </a:xfrm>
          <a:prstGeom prst="rect">
            <a:avLst/>
          </a:prstGeom>
          <a:noFill/>
        </p:spPr>
        <p:txBody>
          <a:bodyPr wrap="square" rtlCol="0">
            <a:spAutoFit/>
          </a:bodyPr>
          <a:lstStyle/>
          <a:p>
            <a:r>
              <a:rPr lang="en-US" dirty="0" smtClean="0"/>
              <a:t>Railroad elements are initialized one after another while train moves along the railroad model:</a:t>
            </a:r>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6"/>
          <p:cNvSpPr txBox="1">
            <a:spLocks noChangeArrowheads="1"/>
          </p:cNvSpPr>
          <p:nvPr/>
        </p:nvSpPr>
        <p:spPr>
          <a:xfrm>
            <a:off x="288925" y="0"/>
            <a:ext cx="8612188" cy="409575"/>
          </a:xfrm>
          <a:prstGeom prst="rect">
            <a:avLst/>
          </a:prstGeom>
        </p:spPr>
        <p:txBody>
          <a:bodyPr/>
          <a:lstStyle/>
          <a:p>
            <a:pPr marL="342900" indent="-342900" algn="l" eaLnBrk="0" hangingPunct="0">
              <a:lnSpc>
                <a:spcPct val="140000"/>
              </a:lnSpc>
              <a:spcBef>
                <a:spcPct val="20000"/>
              </a:spcBef>
              <a:defRPr/>
            </a:pPr>
            <a:r>
              <a:rPr lang="en-US" sz="1800" kern="0" dirty="0" smtClean="0">
                <a:solidFill>
                  <a:srgbClr val="073F89"/>
                </a:solidFill>
                <a:latin typeface="Arial" charset="0"/>
                <a:ea typeface="+mj-ea"/>
                <a:cs typeface="+mj-cs"/>
              </a:rPr>
              <a:t>Switch passing</a:t>
            </a:r>
            <a:endParaRPr lang="ru-RU" sz="1800" kern="0" dirty="0">
              <a:solidFill>
                <a:srgbClr val="073F89"/>
              </a:solidFill>
              <a:latin typeface="Arial" charset="0"/>
              <a:ea typeface="+mj-ea"/>
              <a:cs typeface="+mj-cs"/>
            </a:endParaRPr>
          </a:p>
        </p:txBody>
      </p:sp>
      <p:pic>
        <p:nvPicPr>
          <p:cNvPr id="42" name="railroad_1.avi">
            <a:hlinkClick r:id="" action="ppaction://media"/>
          </p:cNvPr>
          <p:cNvPicPr>
            <a:picLocks noRot="1" noChangeAspect="1"/>
          </p:cNvPicPr>
          <p:nvPr>
            <a:videoFile r:link="rId1"/>
          </p:nvPr>
        </p:nvPicPr>
        <p:blipFill>
          <a:blip r:embed="rId4" cstate="print"/>
          <a:stretch>
            <a:fillRect/>
          </a:stretch>
        </p:blipFill>
        <p:spPr>
          <a:xfrm>
            <a:off x="288925" y="1448781"/>
            <a:ext cx="8315325" cy="41433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5600" fill="hold"/>
                                        <p:tgtEl>
                                          <p:spTgt spid="4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2"/>
                </p:tgtEl>
              </p:cMediaNode>
            </p:video>
            <p:seq concurrent="1" nextAc="seek">
              <p:cTn id="8" restart="whenNotActive" fill="hold" evtFilter="cancelBubble" nodeType="interactiveSeq">
                <p:stCondLst>
                  <p:cond evt="onClick" delay="0">
                    <p:tgtEl>
                      <p:spTgt spid="4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2"/>
                                        </p:tgtEl>
                                      </p:cBhvr>
                                    </p:cmd>
                                  </p:childTnLst>
                                </p:cTn>
                              </p:par>
                            </p:childTnLst>
                          </p:cTn>
                        </p:par>
                      </p:childTnLst>
                    </p:cTn>
                  </p:par>
                </p:childTnLst>
              </p:cTn>
              <p:nextCondLst>
                <p:cond evt="onClick" delay="0">
                  <p:tgtEl>
                    <p:spTgt spid="4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Grp="1" noChangeArrowheads="1"/>
          </p:cNvSpPr>
          <p:nvPr>
            <p:ph type="title"/>
          </p:nvPr>
        </p:nvSpPr>
        <p:spPr/>
        <p:txBody>
          <a:bodyPr/>
          <a:lstStyle/>
          <a:p>
            <a:pPr marL="342900" indent="-342900">
              <a:lnSpc>
                <a:spcPct val="140000"/>
              </a:lnSpc>
              <a:spcBef>
                <a:spcPct val="20000"/>
              </a:spcBef>
            </a:pPr>
            <a:r>
              <a:rPr lang="en-US" sz="1800" dirty="0" smtClean="0">
                <a:solidFill>
                  <a:srgbClr val="073F89"/>
                </a:solidFill>
              </a:rPr>
              <a:t>Railroad model – Initial position setting</a:t>
            </a:r>
            <a:endParaRPr lang="ru-RU" sz="1800" dirty="0" smtClean="0">
              <a:solidFill>
                <a:srgbClr val="073F89"/>
              </a:solidFill>
            </a:endParaRPr>
          </a:p>
        </p:txBody>
      </p:sp>
      <p:sp>
        <p:nvSpPr>
          <p:cNvPr id="6" name="Прямоугольник 5"/>
          <p:cNvSpPr/>
          <p:nvPr/>
        </p:nvSpPr>
        <p:spPr>
          <a:xfrm>
            <a:off x="80902" y="550039"/>
            <a:ext cx="8690093" cy="2031325"/>
          </a:xfrm>
          <a:prstGeom prst="rect">
            <a:avLst/>
          </a:prstGeom>
        </p:spPr>
        <p:txBody>
          <a:bodyPr wrap="square">
            <a:spAutoFit/>
          </a:bodyPr>
          <a:lstStyle/>
          <a:p>
            <a:pPr algn="just"/>
            <a:r>
              <a:rPr lang="en-US" sz="1800" b="1" dirty="0" smtClean="0"/>
              <a:t>Initial position setting:</a:t>
            </a:r>
          </a:p>
          <a:p>
            <a:pPr algn="just"/>
            <a:endParaRPr lang="en-US" sz="600" b="1" dirty="0" smtClean="0"/>
          </a:p>
          <a:p>
            <a:pPr marL="180975" indent="-180975" algn="just">
              <a:buFont typeface="Wingdings" pitchFamily="2" charset="2"/>
              <a:buChar char="ü"/>
            </a:pPr>
            <a:r>
              <a:rPr lang="en-US" dirty="0" smtClean="0"/>
              <a:t>Positions of railroad model elements are initialized (are moved and rotate), as well as train model initial coordinates generally stay constant.</a:t>
            </a:r>
          </a:p>
          <a:p>
            <a:pPr marL="180975" indent="-180975" algn="just">
              <a:buFont typeface="Wingdings" pitchFamily="2" charset="2"/>
              <a:buChar char="ü"/>
            </a:pPr>
            <a:endParaRPr lang="en-US" sz="800" dirty="0" smtClean="0"/>
          </a:p>
          <a:p>
            <a:pPr marL="180975" indent="-180975" algn="just">
              <a:buFont typeface="Wingdings" pitchFamily="2" charset="2"/>
              <a:buChar char="ü"/>
            </a:pPr>
            <a:r>
              <a:rPr lang="en-US" dirty="0" smtClean="0"/>
              <a:t>Geometrical and connection data of railroad elements are inversed for simulation of backward motion.</a:t>
            </a:r>
          </a:p>
          <a:p>
            <a:pPr marL="180975" indent="-180975" algn="just">
              <a:buFont typeface="Wingdings" pitchFamily="2" charset="2"/>
              <a:buChar char="ü"/>
            </a:pPr>
            <a:endParaRPr lang="en-US" sz="800" dirty="0" smtClean="0"/>
          </a:p>
          <a:p>
            <a:pPr marL="180975" indent="-180975" algn="just">
              <a:buFont typeface="Wingdings" pitchFamily="2" charset="2"/>
              <a:buChar char="ü"/>
            </a:pPr>
            <a:r>
              <a:rPr lang="en-US" dirty="0" smtClean="0"/>
              <a:t>Moving-in simulation is used for positioning of 3D locomotive in curved section, if necessary.</a:t>
            </a:r>
          </a:p>
          <a:p>
            <a:pPr marL="180975" indent="-180975" algn="just">
              <a:buFont typeface="Wingdings" pitchFamily="2" charset="2"/>
              <a:buChar char="ü"/>
            </a:pPr>
            <a:endParaRPr lang="en-US" sz="600" dirty="0" smtClean="0"/>
          </a:p>
        </p:txBody>
      </p:sp>
      <p:grpSp>
        <p:nvGrpSpPr>
          <p:cNvPr id="22" name="Группа 21"/>
          <p:cNvGrpSpPr/>
          <p:nvPr/>
        </p:nvGrpSpPr>
        <p:grpSpPr>
          <a:xfrm>
            <a:off x="117414" y="2954331"/>
            <a:ext cx="8880534" cy="1972269"/>
            <a:chOff x="117414" y="2954331"/>
            <a:chExt cx="8880534" cy="1972269"/>
          </a:xfrm>
        </p:grpSpPr>
        <p:sp>
          <p:nvSpPr>
            <p:cNvPr id="7" name="Пятиугольник 6"/>
            <p:cNvSpPr/>
            <p:nvPr/>
          </p:nvSpPr>
          <p:spPr bwMode="auto">
            <a:xfrm>
              <a:off x="117414" y="3522600"/>
              <a:ext cx="2081241" cy="1404000"/>
            </a:xfrm>
            <a:prstGeom prst="homePlate">
              <a:avLst>
                <a:gd name="adj" fmla="val 18659"/>
              </a:avLst>
            </a:prstGeom>
            <a:solidFill>
              <a:srgbClr val="FF33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266700" marR="0" indent="-180975"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Times New Roman" pitchFamily="18" charset="0"/>
                </a:rPr>
                <a:t>Scenario data:</a:t>
              </a:r>
            </a:p>
            <a:p>
              <a:pPr marL="266700" marR="0" indent="-180975" algn="l" defTabSz="914400" rtl="0" eaLnBrk="1" fontAlgn="base" latinLnBrk="0" hangingPunct="1">
                <a:lnSpc>
                  <a:spcPct val="100000"/>
                </a:lnSpc>
                <a:spcBef>
                  <a:spcPct val="0"/>
                </a:spcBef>
                <a:spcAft>
                  <a:spcPct val="0"/>
                </a:spcAft>
                <a:buClrTx/>
                <a:buSzTx/>
                <a:buFont typeface="Arial" pitchFamily="34" charset="0"/>
                <a:buChar char="•"/>
                <a:tabLst/>
              </a:pPr>
              <a:r>
                <a:rPr lang="en-US" sz="1400" dirty="0" smtClean="0"/>
                <a:t>Initial position</a:t>
              </a:r>
            </a:p>
            <a:p>
              <a:pPr marL="266700" marR="0" indent="-180975" algn="l" defTabSz="914400" rtl="0" eaLnBrk="1" fontAlgn="base" latinLnBrk="0" hangingPunct="1">
                <a:lnSpc>
                  <a:spcPct val="100000"/>
                </a:lnSpc>
                <a:spcBef>
                  <a:spcPct val="0"/>
                </a:spcBef>
                <a:spcAft>
                  <a:spcPct val="0"/>
                </a:spcAft>
                <a:buClrTx/>
                <a:buSzTx/>
                <a:buFont typeface="Arial" pitchFamily="34" charset="0"/>
                <a:buChar char="•"/>
                <a:tabLst>
                  <a:tab pos="1704975" algn="l"/>
                </a:tabLst>
              </a:pPr>
              <a:r>
                <a:rPr kumimoji="0" lang="en-US" sz="1400" b="0" i="0" u="none" strike="noStrike" cap="none" normalizeH="0" baseline="0" dirty="0" smtClean="0">
                  <a:ln>
                    <a:noFill/>
                  </a:ln>
                  <a:solidFill>
                    <a:schemeClr val="tx1"/>
                  </a:solidFill>
                  <a:effectLst/>
                  <a:latin typeface="Times New Roman" pitchFamily="18" charset="0"/>
                </a:rPr>
                <a:t>Direction of motion</a:t>
              </a:r>
            </a:p>
            <a:p>
              <a:pPr marL="266700" marR="0" indent="-180975" algn="l" defTabSz="914400" rtl="0" eaLnBrk="1" fontAlgn="base" latinLnBrk="0" hangingPunct="1">
                <a:lnSpc>
                  <a:spcPct val="100000"/>
                </a:lnSpc>
                <a:spcBef>
                  <a:spcPct val="0"/>
                </a:spcBef>
                <a:spcAft>
                  <a:spcPct val="0"/>
                </a:spcAft>
                <a:buClrTx/>
                <a:buSzTx/>
                <a:buFont typeface="Arial" pitchFamily="34" charset="0"/>
                <a:buChar char="•"/>
                <a:tabLst/>
              </a:pPr>
              <a:r>
                <a:rPr lang="en-US" sz="1400" dirty="0" smtClean="0"/>
                <a:t>Initial velocity</a:t>
              </a:r>
              <a:endParaRPr kumimoji="0" lang="en-US" sz="1400" b="0" i="0" u="none" strike="noStrike" cap="none" normalizeH="0" baseline="0" dirty="0" smtClean="0">
                <a:ln>
                  <a:noFill/>
                </a:ln>
                <a:solidFill>
                  <a:schemeClr val="tx1"/>
                </a:solidFill>
                <a:effectLst/>
                <a:latin typeface="Times New Roman" pitchFamily="18" charset="0"/>
              </a:endParaRPr>
            </a:p>
            <a:p>
              <a:pPr marL="266700" marR="0" indent="-180975" algn="l" defTabSz="914400" rtl="0" eaLnBrk="1" fontAlgn="base" latinLnBrk="0" hangingPunct="1">
                <a:lnSpc>
                  <a:spcPct val="100000"/>
                </a:lnSpc>
                <a:spcBef>
                  <a:spcPct val="0"/>
                </a:spcBef>
                <a:spcAft>
                  <a:spcPct val="0"/>
                </a:spcAft>
                <a:buClrTx/>
                <a:buSzTx/>
                <a:buFont typeface="Arial" pitchFamily="34" charset="0"/>
                <a:buChar char="•"/>
                <a:tabLst/>
              </a:pPr>
              <a:r>
                <a:rPr lang="en-US" sz="1400" dirty="0" smtClean="0"/>
                <a:t>Train systems state</a:t>
              </a:r>
            </a:p>
            <a:p>
              <a:pPr marL="266700" marR="0" indent="-180975" algn="l" defTabSz="914400" rtl="0" eaLnBrk="1" fontAlgn="base" latinLnBrk="0" hangingPunct="1">
                <a:lnSpc>
                  <a:spcPct val="100000"/>
                </a:lnSpc>
                <a:spcBef>
                  <a:spcPct val="0"/>
                </a:spcBef>
                <a:spcAft>
                  <a:spcPct val="0"/>
                </a:spcAft>
                <a:buClrTx/>
                <a:buSzTx/>
                <a:buFont typeface="Arial" pitchFamily="34" charset="0"/>
                <a:buChar char="•"/>
                <a:tabLst/>
              </a:pPr>
              <a:r>
                <a:rPr lang="en-US" sz="1400" dirty="0" smtClean="0"/>
                <a:t>Railroad model state</a:t>
              </a:r>
              <a:endParaRPr kumimoji="0" lang="ru-RU" sz="1600" b="0" i="0" u="none" strike="noStrike" cap="none" normalizeH="0" baseline="0" dirty="0" smtClean="0">
                <a:ln>
                  <a:noFill/>
                </a:ln>
                <a:solidFill>
                  <a:schemeClr val="tx1"/>
                </a:solidFill>
                <a:effectLst/>
                <a:latin typeface="Times New Roman" pitchFamily="18" charset="0"/>
              </a:endParaRPr>
            </a:p>
          </p:txBody>
        </p:sp>
        <p:grpSp>
          <p:nvGrpSpPr>
            <p:cNvPr id="20" name="Группа 19"/>
            <p:cNvGrpSpPr/>
            <p:nvPr/>
          </p:nvGrpSpPr>
          <p:grpSpPr>
            <a:xfrm>
              <a:off x="2417553" y="2981474"/>
              <a:ext cx="5148000" cy="1945126"/>
              <a:chOff x="2417553" y="2981474"/>
              <a:chExt cx="5148000" cy="1945126"/>
            </a:xfrm>
          </p:grpSpPr>
          <p:sp>
            <p:nvSpPr>
              <p:cNvPr id="15" name="Прямоугольник 14"/>
              <p:cNvSpPr/>
              <p:nvPr/>
            </p:nvSpPr>
            <p:spPr bwMode="auto">
              <a:xfrm>
                <a:off x="2417553" y="3522599"/>
                <a:ext cx="5148000" cy="1404001"/>
              </a:xfrm>
              <a:prstGeom prst="rect">
                <a:avLst/>
              </a:prstGeom>
              <a:noFill/>
              <a:ln w="12700"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2" name="Пятиугольник 11"/>
              <p:cNvSpPr/>
              <p:nvPr/>
            </p:nvSpPr>
            <p:spPr bwMode="auto">
              <a:xfrm>
                <a:off x="4189349" y="3778191"/>
                <a:ext cx="1620000" cy="900000"/>
              </a:xfrm>
              <a:prstGeom prst="homePlate">
                <a:avLst>
                  <a:gd name="adj" fmla="val 28490"/>
                </a:avLst>
              </a:prstGeom>
              <a:solidFill>
                <a:srgbClr val="FFFF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defTabSz="914400" rtl="0" eaLnBrk="1" fontAlgn="base" latinLnBrk="0" hangingPunct="1">
                  <a:lnSpc>
                    <a:spcPct val="100000"/>
                  </a:lnSpc>
                  <a:spcBef>
                    <a:spcPct val="0"/>
                  </a:spcBef>
                  <a:spcAft>
                    <a:spcPct val="0"/>
                  </a:spcAft>
                  <a:buClrTx/>
                  <a:buSzTx/>
                  <a:buFontTx/>
                  <a:buNone/>
                  <a:tabLst/>
                </a:pPr>
                <a:endParaRPr kumimoji="0" lang="en-US" sz="800" b="1" i="0" u="none" strike="noStrike" cap="none" normalizeH="0" baseline="0" dirty="0" smtClean="0">
                  <a:ln>
                    <a:noFill/>
                  </a:ln>
                  <a:solidFill>
                    <a:schemeClr val="tx1"/>
                  </a:solidFill>
                  <a:effectLst/>
                  <a:latin typeface="Times New Roman" pitchFamily="18" charset="0"/>
                </a:endParaRPr>
              </a:p>
              <a:p>
                <a:pPr marR="0"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Times New Roman" pitchFamily="18" charset="0"/>
                  </a:rPr>
                  <a:t>Start</a:t>
                </a:r>
                <a:r>
                  <a:rPr kumimoji="0" lang="en-US" b="1" i="0" u="none" strike="noStrike" cap="none" normalizeH="0" dirty="0" smtClean="0">
                    <a:ln>
                      <a:noFill/>
                    </a:ln>
                    <a:solidFill>
                      <a:schemeClr val="tx1"/>
                    </a:solidFill>
                    <a:effectLst/>
                    <a:latin typeface="Times New Roman" pitchFamily="18" charset="0"/>
                  </a:rPr>
                  <a:t> mode simulation</a:t>
                </a:r>
                <a:endParaRPr kumimoji="0" lang="en-US" b="1" i="0" u="none" strike="noStrike" cap="none" normalizeH="0" baseline="0" dirty="0" smtClean="0">
                  <a:ln>
                    <a:noFill/>
                  </a:ln>
                  <a:solidFill>
                    <a:schemeClr val="tx1"/>
                  </a:solidFill>
                  <a:effectLst/>
                  <a:latin typeface="Times New Roman" pitchFamily="18" charset="0"/>
                </a:endParaRPr>
              </a:p>
            </p:txBody>
          </p:sp>
          <p:sp>
            <p:nvSpPr>
              <p:cNvPr id="13" name="Пятиугольник 12"/>
              <p:cNvSpPr/>
              <p:nvPr/>
            </p:nvSpPr>
            <p:spPr bwMode="auto">
              <a:xfrm>
                <a:off x="5873040" y="3778191"/>
                <a:ext cx="1620000" cy="900000"/>
              </a:xfrm>
              <a:prstGeom prst="homePlate">
                <a:avLst>
                  <a:gd name="adj" fmla="val 28490"/>
                </a:avLst>
              </a:prstGeom>
              <a:solidFill>
                <a:srgbClr val="FFFF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defTabSz="914400" rtl="0" eaLnBrk="1" fontAlgn="base" latinLnBrk="0" hangingPunct="1">
                  <a:lnSpc>
                    <a:spcPct val="100000"/>
                  </a:lnSpc>
                  <a:spcBef>
                    <a:spcPct val="0"/>
                  </a:spcBef>
                  <a:spcAft>
                    <a:spcPct val="0"/>
                  </a:spcAft>
                  <a:buClrTx/>
                  <a:buSzTx/>
                  <a:buFontTx/>
                  <a:buNone/>
                  <a:tabLst/>
                </a:pPr>
                <a:endParaRPr lang="en-US" sz="200" b="1" dirty="0" smtClean="0"/>
              </a:p>
              <a:p>
                <a:pPr marR="0" defTabSz="914400" rtl="0" eaLnBrk="1" fontAlgn="base" latinLnBrk="0" hangingPunct="1">
                  <a:lnSpc>
                    <a:spcPct val="100000"/>
                  </a:lnSpc>
                  <a:spcBef>
                    <a:spcPct val="0"/>
                  </a:spcBef>
                  <a:spcAft>
                    <a:spcPct val="0"/>
                  </a:spcAft>
                  <a:buClrTx/>
                  <a:buSzTx/>
                  <a:buFontTx/>
                  <a:buNone/>
                  <a:tabLst/>
                </a:pPr>
                <a:r>
                  <a:rPr lang="en-US" b="1" dirty="0" smtClean="0"/>
                  <a:t>Setting of initial state of  train systems</a:t>
                </a:r>
                <a:endParaRPr kumimoji="0" lang="en-US" b="1" i="0" u="none" strike="noStrike" cap="none" normalizeH="0" baseline="0" dirty="0" smtClean="0">
                  <a:ln>
                    <a:noFill/>
                  </a:ln>
                  <a:solidFill>
                    <a:schemeClr val="tx1"/>
                  </a:solidFill>
                  <a:effectLst/>
                  <a:latin typeface="Times New Roman" pitchFamily="18" charset="0"/>
                </a:endParaRPr>
              </a:p>
            </p:txBody>
          </p:sp>
          <p:sp>
            <p:nvSpPr>
              <p:cNvPr id="14" name="Пятиугольник 13"/>
              <p:cNvSpPr/>
              <p:nvPr/>
            </p:nvSpPr>
            <p:spPr bwMode="auto">
              <a:xfrm>
                <a:off x="2513844" y="3778191"/>
                <a:ext cx="1620000" cy="900000"/>
              </a:xfrm>
              <a:prstGeom prst="homePlate">
                <a:avLst>
                  <a:gd name="adj" fmla="val 28490"/>
                </a:avLst>
              </a:prstGeom>
              <a:solidFill>
                <a:srgbClr val="FFFF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R="0" defTabSz="914400" rtl="0" eaLnBrk="1" fontAlgn="base" latinLnBrk="0" hangingPunct="1">
                  <a:lnSpc>
                    <a:spcPct val="100000"/>
                  </a:lnSpc>
                  <a:spcBef>
                    <a:spcPct val="0"/>
                  </a:spcBef>
                  <a:spcAft>
                    <a:spcPct val="0"/>
                  </a:spcAft>
                  <a:buClrTx/>
                  <a:buSzTx/>
                  <a:buFontTx/>
                  <a:buNone/>
                  <a:tabLst/>
                </a:pPr>
                <a:endParaRPr kumimoji="0" lang="en-US" sz="200" b="1" i="0" u="none" strike="noStrike" cap="none" normalizeH="0" baseline="0" dirty="0" smtClean="0">
                  <a:ln>
                    <a:noFill/>
                  </a:ln>
                  <a:solidFill>
                    <a:schemeClr val="tx1"/>
                  </a:solidFill>
                  <a:effectLst/>
                  <a:latin typeface="Times New Roman" pitchFamily="18" charset="0"/>
                </a:endParaRPr>
              </a:p>
              <a:p>
                <a:pPr marR="0"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dirty="0" smtClean="0">
                    <a:ln>
                      <a:noFill/>
                    </a:ln>
                    <a:solidFill>
                      <a:schemeClr val="tx1"/>
                    </a:solidFill>
                    <a:effectLst/>
                    <a:latin typeface="Times New Roman" pitchFamily="18" charset="0"/>
                  </a:rPr>
                  <a:t>Railroad state and </a:t>
                </a:r>
                <a:r>
                  <a:rPr lang="en-US" b="1" dirty="0" smtClean="0"/>
                  <a:t>position initialization</a:t>
                </a:r>
                <a:endParaRPr kumimoji="0" lang="en-US" b="1" i="0" u="none" strike="noStrike" cap="none" normalizeH="0" baseline="0" dirty="0" smtClean="0">
                  <a:ln>
                    <a:noFill/>
                  </a:ln>
                  <a:solidFill>
                    <a:schemeClr val="tx1"/>
                  </a:solidFill>
                  <a:effectLst/>
                  <a:latin typeface="Times New Roman" pitchFamily="18" charset="0"/>
                </a:endParaRPr>
              </a:p>
            </p:txBody>
          </p:sp>
          <p:sp>
            <p:nvSpPr>
              <p:cNvPr id="17" name="Прямоугольник 16"/>
              <p:cNvSpPr/>
              <p:nvPr/>
            </p:nvSpPr>
            <p:spPr>
              <a:xfrm>
                <a:off x="3935431" y="2981474"/>
                <a:ext cx="2465420" cy="369332"/>
              </a:xfrm>
              <a:prstGeom prst="rect">
                <a:avLst/>
              </a:prstGeom>
            </p:spPr>
            <p:txBody>
              <a:bodyPr wrap="none">
                <a:spAutoFit/>
              </a:bodyPr>
              <a:lstStyle/>
              <a:p>
                <a:r>
                  <a:rPr lang="en-US" sz="1800" b="1" dirty="0" smtClean="0"/>
                  <a:t>Scenario preprocessing</a:t>
                </a:r>
                <a:endParaRPr lang="ru-RU" sz="1800" b="1" dirty="0"/>
              </a:p>
            </p:txBody>
          </p:sp>
        </p:grpSp>
        <p:grpSp>
          <p:nvGrpSpPr>
            <p:cNvPr id="21" name="Группа 20"/>
            <p:cNvGrpSpPr/>
            <p:nvPr/>
          </p:nvGrpSpPr>
          <p:grpSpPr>
            <a:xfrm>
              <a:off x="7783272" y="2954331"/>
              <a:ext cx="1214676" cy="1846224"/>
              <a:chOff x="7783272" y="2954331"/>
              <a:chExt cx="1214676" cy="1846224"/>
            </a:xfrm>
          </p:grpSpPr>
          <p:sp>
            <p:nvSpPr>
              <p:cNvPr id="8" name="Управляющая кнопка: далее 7">
                <a:hlinkClick r:id="" action="ppaction://noaction" highlightClick="1"/>
              </p:cNvPr>
              <p:cNvSpPr/>
              <p:nvPr/>
            </p:nvSpPr>
            <p:spPr bwMode="auto">
              <a:xfrm>
                <a:off x="7858170" y="3668652"/>
                <a:ext cx="1139778" cy="1131903"/>
              </a:xfrm>
              <a:prstGeom prst="actionButtonForwardNext">
                <a:avLst/>
              </a:prstGeom>
              <a:solidFill>
                <a:srgbClr val="11FF1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8" name="Прямоугольник 17"/>
              <p:cNvSpPr/>
              <p:nvPr/>
            </p:nvSpPr>
            <p:spPr>
              <a:xfrm>
                <a:off x="7783272" y="2954331"/>
                <a:ext cx="1214676" cy="646331"/>
              </a:xfrm>
              <a:prstGeom prst="rect">
                <a:avLst/>
              </a:prstGeom>
            </p:spPr>
            <p:txBody>
              <a:bodyPr wrap="square">
                <a:spAutoFit/>
              </a:bodyPr>
              <a:lstStyle/>
              <a:p>
                <a:r>
                  <a:rPr lang="en-US" sz="1800" b="1" dirty="0" smtClean="0"/>
                  <a:t>Training session</a:t>
                </a:r>
                <a:endParaRPr lang="ru-RU" sz="1800" b="1" dirty="0"/>
              </a:p>
            </p:txBody>
          </p:sp>
        </p:grpSp>
      </p:grpSp>
      <p:sp>
        <p:nvSpPr>
          <p:cNvPr id="16" name="Прямоугольник 15"/>
          <p:cNvSpPr/>
          <p:nvPr/>
        </p:nvSpPr>
        <p:spPr>
          <a:xfrm>
            <a:off x="732296" y="2981474"/>
            <a:ext cx="736099" cy="369332"/>
          </a:xfrm>
          <a:prstGeom prst="rect">
            <a:avLst/>
          </a:prstGeom>
        </p:spPr>
        <p:txBody>
          <a:bodyPr wrap="none">
            <a:spAutoFit/>
          </a:bodyPr>
          <a:lstStyle/>
          <a:p>
            <a:r>
              <a:rPr lang="en-US" sz="1800" b="1" dirty="0" smtClean="0"/>
              <a:t>Input</a:t>
            </a:r>
            <a:endParaRPr lang="ru-RU" sz="1800" b="1" dirty="0"/>
          </a:p>
        </p:txBody>
      </p:sp>
    </p:spTree>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a:spLocks noGrp="1" noChangeArrowheads="1"/>
          </p:cNvSpPr>
          <p:nvPr>
            <p:ph type="title"/>
          </p:nvPr>
        </p:nvSpPr>
        <p:spPr/>
        <p:txBody>
          <a:bodyPr/>
          <a:lstStyle/>
          <a:p>
            <a:pPr marL="342900" indent="-342900">
              <a:lnSpc>
                <a:spcPct val="140000"/>
              </a:lnSpc>
              <a:spcBef>
                <a:spcPct val="20000"/>
              </a:spcBef>
            </a:pPr>
            <a:r>
              <a:rPr lang="en-US" sz="1800" dirty="0" smtClean="0">
                <a:solidFill>
                  <a:srgbClr val="073F89"/>
                </a:solidFill>
              </a:rPr>
              <a:t>Simulator track model – Track irregularities</a:t>
            </a:r>
            <a:endParaRPr lang="ru-RU" sz="1800" dirty="0" smtClean="0">
              <a:solidFill>
                <a:srgbClr val="073F89"/>
              </a:solidFill>
            </a:endParaRPr>
          </a:p>
        </p:txBody>
      </p:sp>
      <p:sp>
        <p:nvSpPr>
          <p:cNvPr id="5" name="TextBox 4"/>
          <p:cNvSpPr txBox="1"/>
          <p:nvPr/>
        </p:nvSpPr>
        <p:spPr>
          <a:xfrm>
            <a:off x="228600" y="607960"/>
            <a:ext cx="8159750" cy="1908215"/>
          </a:xfrm>
          <a:prstGeom prst="rect">
            <a:avLst/>
          </a:prstGeom>
          <a:noFill/>
        </p:spPr>
        <p:txBody>
          <a:bodyPr>
            <a:spAutoFit/>
          </a:bodyPr>
          <a:lstStyle/>
          <a:p>
            <a:pPr marL="268288" indent="-268288" algn="l">
              <a:buFont typeface="Wingdings" pitchFamily="2" charset="2"/>
              <a:buChar char="ü"/>
              <a:tabLst>
                <a:tab pos="268288" algn="l"/>
              </a:tabLst>
              <a:defRPr/>
            </a:pPr>
            <a:r>
              <a:rPr lang="en-US" sz="1800" b="1" dirty="0" smtClean="0">
                <a:solidFill>
                  <a:schemeClr val="accent6"/>
                </a:solidFill>
                <a:latin typeface="+mn-lt"/>
              </a:rPr>
              <a:t>Ways of track irregularities description:</a:t>
            </a:r>
            <a:endParaRPr lang="ru-RU" sz="1800" b="1" dirty="0">
              <a:solidFill>
                <a:schemeClr val="accent6"/>
              </a:solidFill>
              <a:latin typeface="+mn-lt"/>
            </a:endParaRPr>
          </a:p>
          <a:p>
            <a:pPr marL="268288" indent="-268288" algn="l">
              <a:buFont typeface="Wingdings" pitchFamily="2" charset="2"/>
              <a:buChar char="Ø"/>
              <a:tabLst>
                <a:tab pos="268288" algn="l"/>
              </a:tabLst>
              <a:defRPr/>
            </a:pPr>
            <a:endParaRPr lang="ru-RU" sz="400" dirty="0" smtClean="0">
              <a:solidFill>
                <a:schemeClr val="accent6"/>
              </a:solidFill>
              <a:latin typeface="+mn-lt"/>
            </a:endParaRPr>
          </a:p>
          <a:p>
            <a:pPr marL="450850" indent="-268288" algn="l">
              <a:buFont typeface="Wingdings" pitchFamily="2" charset="2"/>
              <a:buChar char="Ø"/>
              <a:tabLst>
                <a:tab pos="534988" algn="l"/>
              </a:tabLst>
              <a:defRPr/>
            </a:pPr>
            <a:r>
              <a:rPr lang="en-US" dirty="0" smtClean="0">
                <a:latin typeface="+mn-lt"/>
              </a:rPr>
              <a:t>Even  track</a:t>
            </a:r>
          </a:p>
          <a:p>
            <a:pPr marL="450850" indent="-268288" algn="l">
              <a:tabLst>
                <a:tab pos="534988" algn="l"/>
              </a:tabLst>
              <a:defRPr/>
            </a:pPr>
            <a:endParaRPr lang="en-US" sz="400" dirty="0" smtClean="0">
              <a:latin typeface="+mn-lt"/>
            </a:endParaRPr>
          </a:p>
          <a:p>
            <a:pPr marL="450850" indent="-268288" algn="l">
              <a:buFont typeface="Wingdings" pitchFamily="2" charset="2"/>
              <a:buChar char="Ø"/>
              <a:tabLst>
                <a:tab pos="534988" algn="l"/>
              </a:tabLst>
              <a:defRPr/>
            </a:pPr>
            <a:r>
              <a:rPr lang="en-US" dirty="0" smtClean="0">
                <a:latin typeface="+mn-lt"/>
              </a:rPr>
              <a:t>Measured irregularities</a:t>
            </a:r>
          </a:p>
          <a:p>
            <a:pPr marL="450850" indent="-268288" algn="l">
              <a:buFont typeface="Wingdings" pitchFamily="2" charset="2"/>
              <a:buChar char="Ø"/>
              <a:tabLst>
                <a:tab pos="534988" algn="l"/>
              </a:tabLst>
              <a:defRPr/>
            </a:pPr>
            <a:endParaRPr lang="ru-RU" sz="400" dirty="0">
              <a:latin typeface="+mn-lt"/>
            </a:endParaRPr>
          </a:p>
          <a:p>
            <a:pPr marL="450850" indent="-268288" algn="l">
              <a:buFont typeface="Wingdings" pitchFamily="2" charset="2"/>
              <a:buChar char="Ø"/>
              <a:tabLst>
                <a:tab pos="534988" algn="l"/>
              </a:tabLst>
              <a:defRPr/>
            </a:pPr>
            <a:r>
              <a:rPr lang="en-US" dirty="0" smtClean="0">
                <a:latin typeface="+mn-lt"/>
              </a:rPr>
              <a:t>Representative irregularities</a:t>
            </a:r>
          </a:p>
          <a:p>
            <a:pPr marL="268288" indent="-268288" algn="l">
              <a:buFont typeface="Wingdings" pitchFamily="2" charset="2"/>
              <a:buChar char="Ø"/>
              <a:tabLst>
                <a:tab pos="268288" algn="l"/>
              </a:tabLst>
              <a:defRPr/>
            </a:pPr>
            <a:endParaRPr lang="ru-RU" sz="400" dirty="0">
              <a:latin typeface="+mn-lt"/>
            </a:endParaRPr>
          </a:p>
          <a:p>
            <a:pPr marL="536575" indent="-179388" algn="l">
              <a:buFont typeface="Arial" pitchFamily="34" charset="0"/>
              <a:buChar char="•"/>
              <a:tabLst>
                <a:tab pos="536575" algn="l"/>
              </a:tabLst>
              <a:defRPr/>
            </a:pPr>
            <a:r>
              <a:rPr lang="en-US" dirty="0" smtClean="0">
                <a:latin typeface="+mn-lt"/>
              </a:rPr>
              <a:t>Measured data</a:t>
            </a:r>
          </a:p>
          <a:p>
            <a:pPr marL="536575" indent="-179388" algn="l">
              <a:buFont typeface="Arial" pitchFamily="34" charset="0"/>
              <a:buChar char="•"/>
              <a:tabLst>
                <a:tab pos="536575" algn="l"/>
              </a:tabLst>
              <a:defRPr/>
            </a:pPr>
            <a:endParaRPr lang="en-US" sz="400" dirty="0">
              <a:latin typeface="+mn-lt"/>
            </a:endParaRPr>
          </a:p>
          <a:p>
            <a:pPr marL="536575" indent="-179388" algn="l">
              <a:buFont typeface="Arial" pitchFamily="34" charset="0"/>
              <a:buChar char="•"/>
              <a:tabLst>
                <a:tab pos="536575" algn="l"/>
              </a:tabLst>
              <a:defRPr/>
            </a:pPr>
            <a:r>
              <a:rPr lang="en-US" dirty="0" smtClean="0">
                <a:latin typeface="+mn-lt"/>
              </a:rPr>
              <a:t>Irregularities, generated from standard spectra (</a:t>
            </a:r>
            <a:r>
              <a:rPr lang="en-US" dirty="0" err="1" smtClean="0">
                <a:latin typeface="+mn-lt"/>
              </a:rPr>
              <a:t>f.e</a:t>
            </a:r>
            <a:r>
              <a:rPr lang="en-US" dirty="0" smtClean="0">
                <a:latin typeface="+mn-lt"/>
              </a:rPr>
              <a:t>. UIC, FRA regularities)</a:t>
            </a:r>
            <a:endParaRPr lang="ru-RU" dirty="0">
              <a:latin typeface="+mn-lt"/>
            </a:endParaRPr>
          </a:p>
        </p:txBody>
      </p:sp>
      <p:sp>
        <p:nvSpPr>
          <p:cNvPr id="6" name="Прямоугольник 5"/>
          <p:cNvSpPr/>
          <p:nvPr/>
        </p:nvSpPr>
        <p:spPr>
          <a:xfrm>
            <a:off x="799730" y="2463989"/>
            <a:ext cx="5128327" cy="338554"/>
          </a:xfrm>
          <a:prstGeom prst="rect">
            <a:avLst/>
          </a:prstGeom>
        </p:spPr>
        <p:txBody>
          <a:bodyPr wrap="none">
            <a:spAutoFit/>
          </a:bodyPr>
          <a:lstStyle/>
          <a:p>
            <a:pPr marL="268288" indent="-268288">
              <a:tabLst>
                <a:tab pos="268288" algn="l"/>
              </a:tabLst>
              <a:defRPr/>
            </a:pPr>
            <a:r>
              <a:rPr lang="en-US" dirty="0" smtClean="0">
                <a:solidFill>
                  <a:schemeClr val="accent6"/>
                </a:solidFill>
                <a:latin typeface="+mn-lt"/>
              </a:rPr>
              <a:t>Preprocessing of realization of representative irregularities :</a:t>
            </a:r>
            <a:endParaRPr lang="ru-RU" dirty="0">
              <a:solidFill>
                <a:schemeClr val="accent6"/>
              </a:solidFill>
              <a:latin typeface="+mn-lt"/>
            </a:endParaRPr>
          </a:p>
        </p:txBody>
      </p:sp>
      <p:pic>
        <p:nvPicPr>
          <p:cNvPr id="22536" name="Picture 12"/>
          <p:cNvPicPr>
            <a:picLocks noChangeAspect="1" noChangeArrowheads="1"/>
          </p:cNvPicPr>
          <p:nvPr/>
        </p:nvPicPr>
        <p:blipFill>
          <a:blip r:embed="rId3" cstate="print"/>
          <a:srcRect/>
          <a:stretch>
            <a:fillRect/>
          </a:stretch>
        </p:blipFill>
        <p:spPr bwMode="auto">
          <a:xfrm>
            <a:off x="4466326" y="2984672"/>
            <a:ext cx="4049078" cy="1430179"/>
          </a:xfrm>
          <a:prstGeom prst="rect">
            <a:avLst/>
          </a:prstGeom>
          <a:noFill/>
          <a:ln w="9525">
            <a:noFill/>
            <a:miter lim="800000"/>
            <a:headEnd/>
            <a:tailEnd/>
          </a:ln>
        </p:spPr>
      </p:pic>
      <p:pic>
        <p:nvPicPr>
          <p:cNvPr id="22537" name="Picture 13"/>
          <p:cNvPicPr>
            <a:picLocks noChangeAspect="1" noChangeArrowheads="1"/>
          </p:cNvPicPr>
          <p:nvPr/>
        </p:nvPicPr>
        <p:blipFill>
          <a:blip r:embed="rId4" cstate="print"/>
          <a:srcRect/>
          <a:stretch>
            <a:fillRect/>
          </a:stretch>
        </p:blipFill>
        <p:spPr bwMode="auto">
          <a:xfrm>
            <a:off x="821833" y="3040393"/>
            <a:ext cx="2581751" cy="1374458"/>
          </a:xfrm>
          <a:prstGeom prst="rect">
            <a:avLst/>
          </a:prstGeom>
          <a:noFill/>
          <a:ln w="9525">
            <a:noFill/>
            <a:miter lim="800000"/>
            <a:headEnd/>
            <a:tailEnd/>
          </a:ln>
        </p:spPr>
      </p:pic>
      <p:sp>
        <p:nvSpPr>
          <p:cNvPr id="9" name="TextBox 8"/>
          <p:cNvSpPr txBox="1"/>
          <p:nvPr/>
        </p:nvSpPr>
        <p:spPr>
          <a:xfrm>
            <a:off x="282628" y="4487877"/>
            <a:ext cx="8159750" cy="646331"/>
          </a:xfrm>
          <a:prstGeom prst="rect">
            <a:avLst/>
          </a:prstGeom>
          <a:noFill/>
        </p:spPr>
        <p:txBody>
          <a:bodyPr>
            <a:spAutoFit/>
          </a:bodyPr>
          <a:lstStyle/>
          <a:p>
            <a:pPr marL="182563" indent="-182563" algn="l">
              <a:buFont typeface="Wingdings" pitchFamily="2" charset="2"/>
              <a:buChar char="ü"/>
              <a:defRPr/>
            </a:pPr>
            <a:r>
              <a:rPr lang="en-US" sz="1800" b="1" dirty="0" smtClean="0">
                <a:solidFill>
                  <a:schemeClr val="accent6"/>
                </a:solidFill>
                <a:latin typeface="+mn-lt"/>
              </a:rPr>
              <a:t>Scale factors of vertical and lateral irregularities are changeable during training session. </a:t>
            </a:r>
            <a:endParaRPr lang="ru-RU" sz="1800" b="1" dirty="0">
              <a:solidFill>
                <a:schemeClr val="accent6"/>
              </a:solidFill>
              <a:latin typeface="+mn-lt"/>
            </a:endParaRPr>
          </a:p>
        </p:txBody>
      </p:sp>
      <p:sp>
        <p:nvSpPr>
          <p:cNvPr id="10" name="Прямоугольник 9"/>
          <p:cNvSpPr/>
          <p:nvPr/>
        </p:nvSpPr>
        <p:spPr>
          <a:xfrm>
            <a:off x="1329154" y="2701839"/>
            <a:ext cx="1677062" cy="338554"/>
          </a:xfrm>
          <a:prstGeom prst="rect">
            <a:avLst/>
          </a:prstGeom>
        </p:spPr>
        <p:txBody>
          <a:bodyPr wrap="none">
            <a:spAutoFit/>
          </a:bodyPr>
          <a:lstStyle/>
          <a:p>
            <a:pPr algn="l">
              <a:defRPr/>
            </a:pPr>
            <a:r>
              <a:rPr lang="en-US" dirty="0" smtClean="0"/>
              <a:t>Source realization</a:t>
            </a:r>
            <a:endParaRPr lang="en-US" dirty="0"/>
          </a:p>
        </p:txBody>
      </p:sp>
      <p:sp>
        <p:nvSpPr>
          <p:cNvPr id="11" name="Прямоугольник 10"/>
          <p:cNvSpPr/>
          <p:nvPr/>
        </p:nvSpPr>
        <p:spPr>
          <a:xfrm>
            <a:off x="5497870" y="2701839"/>
            <a:ext cx="1739579" cy="338554"/>
          </a:xfrm>
          <a:prstGeom prst="rect">
            <a:avLst/>
          </a:prstGeom>
        </p:spPr>
        <p:txBody>
          <a:bodyPr wrap="none">
            <a:spAutoFit/>
          </a:bodyPr>
          <a:lstStyle/>
          <a:p>
            <a:pPr algn="l">
              <a:defRPr/>
            </a:pPr>
            <a:r>
              <a:rPr lang="en-US" dirty="0" smtClean="0"/>
              <a:t>Cycled  realization</a:t>
            </a:r>
            <a:endParaRPr lang="en-US" dirty="0"/>
          </a:p>
        </p:txBody>
      </p:sp>
      <p:sp>
        <p:nvSpPr>
          <p:cNvPr id="12" name="Стрелка вправо 11"/>
          <p:cNvSpPr/>
          <p:nvPr/>
        </p:nvSpPr>
        <p:spPr bwMode="auto">
          <a:xfrm>
            <a:off x="3732201" y="3575052"/>
            <a:ext cx="584208" cy="182565"/>
          </a:xfrm>
          <a:prstGeom prst="rightArrow">
            <a:avLst/>
          </a:prstGeom>
          <a:solidFill>
            <a:schemeClr val="accent6">
              <a:lumMod val="40000"/>
              <a:lumOff val="6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Tree>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Прямоугольник 15"/>
          <p:cNvSpPr/>
          <p:nvPr/>
        </p:nvSpPr>
        <p:spPr bwMode="auto">
          <a:xfrm>
            <a:off x="5997518" y="900279"/>
            <a:ext cx="2556000" cy="1908000"/>
          </a:xfrm>
          <a:prstGeom prst="rect">
            <a:avLst/>
          </a:prstGeom>
          <a:solidFill>
            <a:schemeClr val="bg1">
              <a:lumMod val="6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pic>
        <p:nvPicPr>
          <p:cNvPr id="23566" name="Picture 14"/>
          <p:cNvPicPr>
            <a:picLocks noChangeArrowheads="1"/>
          </p:cNvPicPr>
          <p:nvPr/>
        </p:nvPicPr>
        <p:blipFill>
          <a:blip r:embed="rId3" cstate="print"/>
          <a:srcRect t="10142" r="109" b="21197"/>
          <a:stretch>
            <a:fillRect/>
          </a:stretch>
        </p:blipFill>
        <p:spPr bwMode="auto">
          <a:xfrm>
            <a:off x="6032520" y="946116"/>
            <a:ext cx="2481283" cy="1836000"/>
          </a:xfrm>
          <a:prstGeom prst="rect">
            <a:avLst/>
          </a:prstGeom>
          <a:noFill/>
          <a:ln>
            <a:noFill/>
          </a:ln>
        </p:spPr>
      </p:pic>
      <p:sp>
        <p:nvSpPr>
          <p:cNvPr id="23554" name="Rectangle 6"/>
          <p:cNvSpPr>
            <a:spLocks noGrp="1" noChangeArrowheads="1"/>
          </p:cNvSpPr>
          <p:nvPr>
            <p:ph type="title"/>
          </p:nvPr>
        </p:nvSpPr>
        <p:spPr/>
        <p:txBody>
          <a:bodyPr/>
          <a:lstStyle/>
          <a:p>
            <a:pPr marL="342900" indent="-342900">
              <a:lnSpc>
                <a:spcPct val="140000"/>
              </a:lnSpc>
              <a:spcBef>
                <a:spcPct val="20000"/>
              </a:spcBef>
            </a:pPr>
            <a:r>
              <a:rPr lang="en-US" sz="1800" dirty="0" smtClean="0">
                <a:solidFill>
                  <a:srgbClr val="073F89"/>
                </a:solidFill>
              </a:rPr>
              <a:t>Track model – Friction coefficients in rail-wheel contact</a:t>
            </a:r>
            <a:endParaRPr lang="ru-RU" sz="1800" dirty="0" smtClean="0">
              <a:solidFill>
                <a:srgbClr val="073F89"/>
              </a:solidFill>
            </a:endParaRPr>
          </a:p>
        </p:txBody>
      </p:sp>
      <p:pic>
        <p:nvPicPr>
          <p:cNvPr id="23557" name="Picture 5"/>
          <p:cNvPicPr>
            <a:picLocks noChangeAspect="1" noChangeArrowheads="1"/>
          </p:cNvPicPr>
          <p:nvPr/>
        </p:nvPicPr>
        <p:blipFill>
          <a:blip r:embed="rId4" cstate="print"/>
          <a:srcRect/>
          <a:stretch>
            <a:fillRect/>
          </a:stretch>
        </p:blipFill>
        <p:spPr bwMode="auto">
          <a:xfrm>
            <a:off x="361951" y="894618"/>
            <a:ext cx="3443276" cy="1950174"/>
          </a:xfrm>
          <a:prstGeom prst="rect">
            <a:avLst/>
          </a:prstGeom>
          <a:noFill/>
          <a:ln w="12700" cap="flat" cmpd="sng">
            <a:noFill/>
            <a:prstDash val="solid"/>
            <a:miter lim="800000"/>
            <a:headEnd/>
            <a:tailEnd/>
          </a:ln>
        </p:spPr>
      </p:pic>
      <p:pic>
        <p:nvPicPr>
          <p:cNvPr id="23558" name="Picture 6"/>
          <p:cNvPicPr>
            <a:picLocks noChangeAspect="1" noChangeArrowheads="1"/>
          </p:cNvPicPr>
          <p:nvPr/>
        </p:nvPicPr>
        <p:blipFill>
          <a:blip r:embed="rId5" cstate="print"/>
          <a:srcRect/>
          <a:stretch>
            <a:fillRect/>
          </a:stretch>
        </p:blipFill>
        <p:spPr bwMode="auto">
          <a:xfrm>
            <a:off x="299979" y="2881782"/>
            <a:ext cx="4358640" cy="289560"/>
          </a:xfrm>
          <a:prstGeom prst="rect">
            <a:avLst/>
          </a:prstGeom>
          <a:noFill/>
          <a:ln w="12700" cap="flat" cmpd="sng">
            <a:noFill/>
            <a:prstDash val="solid"/>
            <a:miter lim="800000"/>
            <a:headEnd/>
            <a:tailEnd/>
          </a:ln>
        </p:spPr>
      </p:pic>
      <p:pic>
        <p:nvPicPr>
          <p:cNvPr id="23559" name="Picture 7"/>
          <p:cNvPicPr>
            <a:picLocks noChangeAspect="1" noChangeArrowheads="1"/>
          </p:cNvPicPr>
          <p:nvPr/>
        </p:nvPicPr>
        <p:blipFill>
          <a:blip r:embed="rId6" cstate="print"/>
          <a:srcRect/>
          <a:stretch>
            <a:fillRect/>
          </a:stretch>
        </p:blipFill>
        <p:spPr bwMode="auto">
          <a:xfrm>
            <a:off x="336492" y="3580243"/>
            <a:ext cx="3412030" cy="907634"/>
          </a:xfrm>
          <a:prstGeom prst="rect">
            <a:avLst/>
          </a:prstGeom>
          <a:noFill/>
          <a:ln w="12700" cap="flat" cmpd="sng">
            <a:noFill/>
            <a:prstDash val="solid"/>
            <a:miter lim="800000"/>
            <a:headEnd/>
            <a:tailEnd/>
          </a:ln>
        </p:spPr>
      </p:pic>
      <p:pic>
        <p:nvPicPr>
          <p:cNvPr id="23562" name="Picture 10"/>
          <p:cNvPicPr>
            <a:picLocks noChangeAspect="1" noChangeArrowheads="1"/>
          </p:cNvPicPr>
          <p:nvPr/>
        </p:nvPicPr>
        <p:blipFill>
          <a:blip r:embed="rId7" cstate="print"/>
          <a:srcRect/>
          <a:stretch>
            <a:fillRect/>
          </a:stretch>
        </p:blipFill>
        <p:spPr bwMode="auto">
          <a:xfrm>
            <a:off x="381618" y="4487877"/>
            <a:ext cx="2693349" cy="939540"/>
          </a:xfrm>
          <a:prstGeom prst="rect">
            <a:avLst/>
          </a:prstGeom>
          <a:noFill/>
          <a:ln w="12700" cap="flat" cmpd="sng">
            <a:noFill/>
            <a:prstDash val="solid"/>
            <a:miter lim="800000"/>
            <a:headEnd/>
            <a:tailEnd/>
          </a:ln>
        </p:spPr>
      </p:pic>
      <p:pic>
        <p:nvPicPr>
          <p:cNvPr id="23563" name="Picture 11"/>
          <p:cNvPicPr>
            <a:picLocks noChangeAspect="1" noChangeArrowheads="1"/>
          </p:cNvPicPr>
          <p:nvPr/>
        </p:nvPicPr>
        <p:blipFill>
          <a:blip r:embed="rId8" cstate="print"/>
          <a:srcRect/>
          <a:stretch>
            <a:fillRect/>
          </a:stretch>
        </p:blipFill>
        <p:spPr bwMode="auto">
          <a:xfrm>
            <a:off x="304759" y="5473728"/>
            <a:ext cx="4815840" cy="441960"/>
          </a:xfrm>
          <a:prstGeom prst="rect">
            <a:avLst/>
          </a:prstGeom>
          <a:noFill/>
          <a:ln w="12700" cap="flat" cmpd="sng">
            <a:noFill/>
            <a:prstDash val="solid"/>
            <a:miter lim="800000"/>
            <a:headEnd/>
            <a:tailEnd/>
          </a:ln>
        </p:spPr>
      </p:pic>
      <p:grpSp>
        <p:nvGrpSpPr>
          <p:cNvPr id="19" name="Группа 18"/>
          <p:cNvGrpSpPr/>
          <p:nvPr/>
        </p:nvGrpSpPr>
        <p:grpSpPr>
          <a:xfrm>
            <a:off x="6032430" y="3502026"/>
            <a:ext cx="2556000" cy="1980000"/>
            <a:chOff x="5959494" y="3502026"/>
            <a:chExt cx="2556000" cy="1980000"/>
          </a:xfrm>
        </p:grpSpPr>
        <p:sp>
          <p:nvSpPr>
            <p:cNvPr id="17" name="Прямоугольник 16"/>
            <p:cNvSpPr/>
            <p:nvPr/>
          </p:nvSpPr>
          <p:spPr bwMode="auto">
            <a:xfrm>
              <a:off x="5959494" y="3502026"/>
              <a:ext cx="2556000" cy="1980000"/>
            </a:xfrm>
            <a:prstGeom prst="rect">
              <a:avLst/>
            </a:prstGeom>
            <a:solidFill>
              <a:schemeClr val="bg1">
                <a:lumMod val="6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pic>
          <p:nvPicPr>
            <p:cNvPr id="23564" name="Picture 12"/>
            <p:cNvPicPr>
              <a:picLocks noChangeAspect="1" noChangeArrowheads="1"/>
            </p:cNvPicPr>
            <p:nvPr/>
          </p:nvPicPr>
          <p:blipFill>
            <a:blip r:embed="rId9" cstate="print"/>
            <a:srcRect/>
            <a:stretch>
              <a:fillRect/>
            </a:stretch>
          </p:blipFill>
          <p:spPr bwMode="auto">
            <a:xfrm>
              <a:off x="6032520" y="3575052"/>
              <a:ext cx="2408347" cy="1845460"/>
            </a:xfrm>
            <a:prstGeom prst="rect">
              <a:avLst/>
            </a:prstGeom>
            <a:noFill/>
            <a:ln w="12700" cap="flat" cmpd="sng">
              <a:noFill/>
              <a:prstDash val="solid"/>
              <a:miter lim="800000"/>
              <a:headEnd/>
              <a:tailEnd/>
            </a:ln>
          </p:spPr>
        </p:pic>
      </p:grpSp>
      <p:sp>
        <p:nvSpPr>
          <p:cNvPr id="14" name="Прямоугольник 13"/>
          <p:cNvSpPr/>
          <p:nvPr/>
        </p:nvSpPr>
        <p:spPr>
          <a:xfrm>
            <a:off x="288925" y="471447"/>
            <a:ext cx="4955203" cy="369332"/>
          </a:xfrm>
          <a:prstGeom prst="rect">
            <a:avLst/>
          </a:prstGeom>
        </p:spPr>
        <p:txBody>
          <a:bodyPr wrap="none">
            <a:spAutoFit/>
          </a:bodyPr>
          <a:lstStyle/>
          <a:p>
            <a:pPr marL="268288" indent="-268288" algn="l">
              <a:buFont typeface="Wingdings" pitchFamily="2" charset="2"/>
              <a:buChar char="ü"/>
              <a:tabLst>
                <a:tab pos="268288" algn="l"/>
              </a:tabLst>
              <a:defRPr/>
            </a:pPr>
            <a:r>
              <a:rPr lang="en-US" sz="1800" b="1" dirty="0" smtClean="0">
                <a:solidFill>
                  <a:schemeClr val="accent6"/>
                </a:solidFill>
              </a:rPr>
              <a:t>Friction coefficient values for real conditions</a:t>
            </a:r>
            <a:endParaRPr lang="ru-RU" sz="1800" b="1" dirty="0">
              <a:solidFill>
                <a:schemeClr val="accent6"/>
              </a:solidFill>
            </a:endParaRPr>
          </a:p>
        </p:txBody>
      </p:sp>
      <p:sp>
        <p:nvSpPr>
          <p:cNvPr id="20" name="Прямоугольник 19"/>
          <p:cNvSpPr/>
          <p:nvPr/>
        </p:nvSpPr>
        <p:spPr>
          <a:xfrm>
            <a:off x="226953" y="3246435"/>
            <a:ext cx="3254417" cy="338554"/>
          </a:xfrm>
          <a:prstGeom prst="rect">
            <a:avLst/>
          </a:prstGeom>
        </p:spPr>
        <p:txBody>
          <a:bodyPr wrap="none">
            <a:spAutoFit/>
          </a:bodyPr>
          <a:lstStyle/>
          <a:p>
            <a:pPr>
              <a:buFont typeface="Wingdings" pitchFamily="2" charset="2"/>
              <a:buChar char="ü"/>
            </a:pPr>
            <a:r>
              <a:rPr lang="en-US" b="1" dirty="0" smtClean="0">
                <a:solidFill>
                  <a:schemeClr val="accent6"/>
                </a:solidFill>
              </a:rPr>
              <a:t>Simulation of locomotive sanders</a:t>
            </a:r>
            <a:endParaRPr lang="ru-RU" dirty="0"/>
          </a:p>
        </p:txBody>
      </p:sp>
      <p:sp>
        <p:nvSpPr>
          <p:cNvPr id="21" name="Прямоугольник 20"/>
          <p:cNvSpPr/>
          <p:nvPr/>
        </p:nvSpPr>
        <p:spPr>
          <a:xfrm>
            <a:off x="5865799" y="5489607"/>
            <a:ext cx="2868683" cy="461665"/>
          </a:xfrm>
          <a:prstGeom prst="rect">
            <a:avLst/>
          </a:prstGeom>
        </p:spPr>
        <p:txBody>
          <a:bodyPr wrap="square">
            <a:spAutoFit/>
          </a:bodyPr>
          <a:lstStyle/>
          <a:p>
            <a:pPr>
              <a:defRPr/>
            </a:pPr>
            <a:r>
              <a:rPr lang="en-US" sz="1200" kern="0" dirty="0" smtClean="0"/>
              <a:t>Ratio of average values of coefficient of friction with </a:t>
            </a:r>
            <a:r>
              <a:rPr lang="ru-RU" sz="1200" kern="0" dirty="0" smtClean="0"/>
              <a:t>/ </a:t>
            </a:r>
            <a:r>
              <a:rPr lang="en-US" sz="1200" kern="0" dirty="0" smtClean="0"/>
              <a:t>without sanding</a:t>
            </a:r>
            <a:endParaRPr lang="ru-RU" sz="1200" kern="0" dirty="0" smtClean="0"/>
          </a:p>
        </p:txBody>
      </p:sp>
    </p:spTree>
  </p:cSld>
  <p:clrMapOvr>
    <a:masterClrMapping/>
  </p:clrMapOvr>
  <p:transition advClick="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Grp="1" noChangeArrowheads="1"/>
          </p:cNvSpPr>
          <p:nvPr>
            <p:ph type="title"/>
          </p:nvPr>
        </p:nvSpPr>
        <p:spPr/>
        <p:txBody>
          <a:bodyPr/>
          <a:lstStyle/>
          <a:p>
            <a:pPr eaLnBrk="1" hangingPunct="1"/>
            <a:r>
              <a:rPr lang="en-US" sz="1800" smtClean="0"/>
              <a:t>Contents</a:t>
            </a:r>
            <a:endParaRPr lang="ru-RU" sz="1800" smtClean="0"/>
          </a:p>
        </p:txBody>
      </p:sp>
      <p:sp>
        <p:nvSpPr>
          <p:cNvPr id="11" name="Rectangle 3"/>
          <p:cNvSpPr txBox="1">
            <a:spLocks noChangeArrowheads="1"/>
          </p:cNvSpPr>
          <p:nvPr/>
        </p:nvSpPr>
        <p:spPr bwMode="auto">
          <a:xfrm>
            <a:off x="276225" y="608013"/>
            <a:ext cx="8456613" cy="5040312"/>
          </a:xfrm>
          <a:prstGeom prst="rect">
            <a:avLst/>
          </a:prstGeom>
          <a:noFill/>
          <a:ln w="9525">
            <a:noFill/>
            <a:miter lim="800000"/>
            <a:headEnd/>
            <a:tailEnd/>
          </a:ln>
        </p:spPr>
        <p:txBody>
          <a:bodyPr/>
          <a:lstStyle/>
          <a:p>
            <a:pPr marL="342900" indent="-342900" algn="l">
              <a:lnSpc>
                <a:spcPct val="140000"/>
              </a:lnSpc>
              <a:spcBef>
                <a:spcPct val="20000"/>
              </a:spcBef>
              <a:buClr>
                <a:schemeClr val="accent2"/>
              </a:buClr>
              <a:buFont typeface="Wingdings" pitchFamily="2" charset="2"/>
              <a:buChar char="è"/>
              <a:defRPr/>
            </a:pPr>
            <a:r>
              <a:rPr lang="en-US" sz="2000" kern="0" dirty="0">
                <a:solidFill>
                  <a:srgbClr val="073F89"/>
                </a:solidFill>
                <a:latin typeface="Arial" charset="0"/>
              </a:rPr>
              <a:t>Introduction</a:t>
            </a:r>
          </a:p>
          <a:p>
            <a:pPr marL="342900" indent="-342900" algn="l">
              <a:lnSpc>
                <a:spcPct val="140000"/>
              </a:lnSpc>
              <a:spcBef>
                <a:spcPct val="20000"/>
              </a:spcBef>
              <a:buClr>
                <a:schemeClr val="accent2"/>
              </a:buClr>
              <a:buFont typeface="Wingdings" pitchFamily="2" charset="2"/>
              <a:buChar char="è"/>
              <a:defRPr/>
            </a:pPr>
            <a:r>
              <a:rPr lang="en-US" sz="2000" kern="0" dirty="0">
                <a:solidFill>
                  <a:srgbClr val="073F89"/>
                </a:solidFill>
                <a:latin typeface="Arial" charset="0"/>
              </a:rPr>
              <a:t>Train simulator concept</a:t>
            </a:r>
            <a:endParaRPr lang="ru-RU" sz="2000" kern="0" dirty="0">
              <a:solidFill>
                <a:srgbClr val="073F89"/>
              </a:solidFill>
              <a:latin typeface="Arial" charset="0"/>
            </a:endParaRPr>
          </a:p>
          <a:p>
            <a:pPr marL="342900" indent="-342900" algn="l">
              <a:lnSpc>
                <a:spcPct val="140000"/>
              </a:lnSpc>
              <a:spcBef>
                <a:spcPct val="20000"/>
              </a:spcBef>
              <a:buClr>
                <a:schemeClr val="accent6"/>
              </a:buClr>
              <a:buFont typeface="Wingdings" pitchFamily="2" charset="2"/>
              <a:buChar char="è"/>
              <a:defRPr/>
            </a:pPr>
            <a:r>
              <a:rPr lang="en-US" sz="2000" kern="0" dirty="0">
                <a:solidFill>
                  <a:srgbClr val="073F89"/>
                </a:solidFill>
                <a:latin typeface="Arial" charset="0"/>
              </a:rPr>
              <a:t>Train model for simulator</a:t>
            </a:r>
            <a:endParaRPr lang="ru-RU" sz="2000" kern="0" dirty="0">
              <a:solidFill>
                <a:srgbClr val="073F89"/>
              </a:solidFill>
              <a:latin typeface="Arial" charset="0"/>
            </a:endParaRPr>
          </a:p>
          <a:p>
            <a:pPr marL="342900" indent="-342900" algn="l">
              <a:lnSpc>
                <a:spcPct val="140000"/>
              </a:lnSpc>
              <a:spcBef>
                <a:spcPct val="20000"/>
              </a:spcBef>
              <a:buClr>
                <a:schemeClr val="accent6"/>
              </a:buClr>
              <a:buFont typeface="Wingdings" pitchFamily="2" charset="2"/>
              <a:buChar char="è"/>
              <a:defRPr/>
            </a:pPr>
            <a:r>
              <a:rPr lang="en-US" sz="2000" kern="0" dirty="0">
                <a:solidFill>
                  <a:srgbClr val="073F89"/>
                </a:solidFill>
                <a:latin typeface="Arial" charset="0"/>
              </a:rPr>
              <a:t>Track model for </a:t>
            </a:r>
            <a:r>
              <a:rPr lang="en-US" sz="2000" kern="0" dirty="0" smtClean="0">
                <a:solidFill>
                  <a:srgbClr val="073F89"/>
                </a:solidFill>
                <a:latin typeface="Arial" charset="0"/>
              </a:rPr>
              <a:t>simulator</a:t>
            </a:r>
            <a:endParaRPr lang="ru-RU" sz="2000" kern="0" dirty="0">
              <a:solidFill>
                <a:srgbClr val="073F89"/>
              </a:solidFill>
              <a:latin typeface="Arial" charset="0"/>
            </a:endParaRPr>
          </a:p>
          <a:p>
            <a:pPr marL="342900" indent="-342900" algn="l">
              <a:lnSpc>
                <a:spcPct val="140000"/>
              </a:lnSpc>
              <a:spcBef>
                <a:spcPct val="20000"/>
              </a:spcBef>
              <a:buClr>
                <a:srgbClr val="FF0000"/>
              </a:buClr>
              <a:buFont typeface="Wingdings" pitchFamily="2" charset="2"/>
              <a:buChar char="è"/>
              <a:defRPr/>
            </a:pPr>
            <a:r>
              <a:rPr lang="en-US" altLang="zh-CN" sz="2000" kern="0" dirty="0" smtClean="0">
                <a:solidFill>
                  <a:srgbClr val="073F89"/>
                </a:solidFill>
                <a:latin typeface="Arial" charset="0"/>
                <a:ea typeface="宋体" charset="-128"/>
              </a:rPr>
              <a:t>Comparison with experiment</a:t>
            </a:r>
          </a:p>
          <a:p>
            <a:pPr marL="342900" indent="-342900" algn="l">
              <a:lnSpc>
                <a:spcPct val="140000"/>
              </a:lnSpc>
              <a:spcBef>
                <a:spcPct val="20000"/>
              </a:spcBef>
              <a:buClr>
                <a:schemeClr val="accent2"/>
              </a:buClr>
              <a:buFont typeface="Wingdings" pitchFamily="2" charset="2"/>
              <a:buChar char="è"/>
              <a:defRPr/>
            </a:pPr>
            <a:r>
              <a:rPr lang="en-US" sz="2000" kern="0" dirty="0" smtClean="0">
                <a:solidFill>
                  <a:srgbClr val="073F89"/>
                </a:solidFill>
                <a:latin typeface="Arial" charset="0"/>
                <a:ea typeface="宋体" charset="-128"/>
              </a:rPr>
              <a:t>Conclusions</a:t>
            </a:r>
            <a:endParaRPr lang="en-US" sz="2000" kern="0" dirty="0">
              <a:solidFill>
                <a:srgbClr val="073F89"/>
              </a:solidFill>
              <a:latin typeface="Arial" charset="0"/>
            </a:endParaRPr>
          </a:p>
        </p:txBody>
      </p:sp>
    </p:spTree>
  </p:cSld>
  <p:clrMapOvr>
    <a:masterClrMapping/>
  </p:clrMapOvr>
  <p:transition advClick="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p:nvPr>
        </p:nvSpPr>
        <p:spPr/>
        <p:txBody>
          <a:bodyPr/>
          <a:lstStyle/>
          <a:p>
            <a:pPr marL="342900" indent="-342900">
              <a:lnSpc>
                <a:spcPct val="140000"/>
              </a:lnSpc>
              <a:spcBef>
                <a:spcPct val="20000"/>
              </a:spcBef>
            </a:pPr>
            <a:r>
              <a:rPr lang="en-US" sz="1800" dirty="0" smtClean="0">
                <a:solidFill>
                  <a:srgbClr val="073F89"/>
                </a:solidFill>
              </a:rPr>
              <a:t>UM efficiency estimation</a:t>
            </a:r>
            <a:endParaRPr lang="ru-RU" sz="1800" dirty="0" smtClean="0">
              <a:solidFill>
                <a:srgbClr val="073F89"/>
              </a:solidFill>
            </a:endParaRPr>
          </a:p>
        </p:txBody>
      </p:sp>
      <p:sp>
        <p:nvSpPr>
          <p:cNvPr id="7" name="TextBox 6"/>
          <p:cNvSpPr txBox="1"/>
          <p:nvPr/>
        </p:nvSpPr>
        <p:spPr>
          <a:xfrm>
            <a:off x="5794145" y="3249479"/>
            <a:ext cx="2044727" cy="584775"/>
          </a:xfrm>
          <a:prstGeom prst="rect">
            <a:avLst/>
          </a:prstGeom>
          <a:solidFill>
            <a:schemeClr val="accent1">
              <a:lumMod val="40000"/>
              <a:lumOff val="60000"/>
            </a:schemeClr>
          </a:solidFill>
          <a:ln>
            <a:solidFill>
              <a:schemeClr val="accent1"/>
            </a:solidFill>
          </a:ln>
        </p:spPr>
        <p:txBody>
          <a:bodyPr wrap="square" rtlCol="0">
            <a:spAutoFit/>
          </a:bodyPr>
          <a:lstStyle/>
          <a:p>
            <a:pPr algn="l">
              <a:tabLst>
                <a:tab pos="1343025" algn="l"/>
              </a:tabLst>
            </a:pPr>
            <a:r>
              <a:rPr lang="en-US" dirty="0" smtClean="0"/>
              <a:t>2 times faster </a:t>
            </a:r>
          </a:p>
          <a:p>
            <a:pPr algn="l">
              <a:tabLst>
                <a:tab pos="1343025" algn="l"/>
              </a:tabLst>
            </a:pPr>
            <a:r>
              <a:rPr lang="en-US" dirty="0" smtClean="0"/>
              <a:t>than real time</a:t>
            </a:r>
            <a:endParaRPr lang="ru-RU" dirty="0"/>
          </a:p>
        </p:txBody>
      </p:sp>
      <p:sp>
        <p:nvSpPr>
          <p:cNvPr id="8" name="Прямоугольник 7"/>
          <p:cNvSpPr/>
          <p:nvPr/>
        </p:nvSpPr>
        <p:spPr>
          <a:xfrm>
            <a:off x="817806" y="2875860"/>
            <a:ext cx="3967163" cy="1323439"/>
          </a:xfrm>
          <a:prstGeom prst="rect">
            <a:avLst/>
          </a:prstGeom>
          <a:solidFill>
            <a:srgbClr val="CCECFF"/>
          </a:solidFill>
          <a:ln>
            <a:solidFill>
              <a:schemeClr val="accent6">
                <a:lumMod val="40000"/>
                <a:lumOff val="60000"/>
              </a:schemeClr>
            </a:solidFill>
          </a:ln>
        </p:spPr>
        <p:txBody>
          <a:bodyPr wrap="square">
            <a:spAutoFit/>
          </a:bodyPr>
          <a:lstStyle/>
          <a:p>
            <a:pPr algn="l"/>
            <a:r>
              <a:rPr lang="en-US" b="1" dirty="0" smtClean="0"/>
              <a:t>Train model:</a:t>
            </a:r>
          </a:p>
          <a:p>
            <a:pPr marL="187325" algn="l">
              <a:buFont typeface="Arial" pitchFamily="34" charset="0"/>
              <a:buChar char="•"/>
            </a:pPr>
            <a:r>
              <a:rPr lang="en-US" dirty="0"/>
              <a:t> </a:t>
            </a:r>
            <a:r>
              <a:rPr lang="ru-RU" dirty="0" smtClean="0"/>
              <a:t>1 </a:t>
            </a:r>
            <a:r>
              <a:rPr lang="en-US" dirty="0" smtClean="0"/>
              <a:t>locomotive (3D)</a:t>
            </a:r>
            <a:r>
              <a:rPr lang="ru-RU" dirty="0" smtClean="0"/>
              <a:t> </a:t>
            </a:r>
          </a:p>
          <a:p>
            <a:pPr marL="187325" algn="l">
              <a:buFont typeface="Arial" pitchFamily="34" charset="0"/>
              <a:buChar char="•"/>
            </a:pPr>
            <a:r>
              <a:rPr lang="ru-RU" dirty="0" smtClean="0"/>
              <a:t> 100 </a:t>
            </a:r>
            <a:r>
              <a:rPr lang="en-US" dirty="0" smtClean="0"/>
              <a:t>freight cars(1D)</a:t>
            </a:r>
          </a:p>
          <a:p>
            <a:pPr marL="187325" algn="l">
              <a:buFont typeface="Arial" pitchFamily="34" charset="0"/>
              <a:buChar char="•"/>
            </a:pPr>
            <a:r>
              <a:rPr lang="en-US" dirty="0" smtClean="0"/>
              <a:t> 1 locomotive </a:t>
            </a:r>
            <a:r>
              <a:rPr lang="ru-RU" dirty="0" smtClean="0"/>
              <a:t>(1</a:t>
            </a:r>
            <a:r>
              <a:rPr lang="en-US" dirty="0" smtClean="0"/>
              <a:t>D</a:t>
            </a:r>
            <a:r>
              <a:rPr lang="ru-RU" dirty="0" smtClean="0"/>
              <a:t>)</a:t>
            </a:r>
          </a:p>
          <a:p>
            <a:pPr marL="6350" algn="l"/>
            <a:r>
              <a:rPr lang="en-US" b="1" dirty="0" smtClean="0"/>
              <a:t>Emergency braking mode</a:t>
            </a:r>
            <a:endParaRPr lang="ru-RU" b="1" dirty="0"/>
          </a:p>
        </p:txBody>
      </p:sp>
      <p:sp>
        <p:nvSpPr>
          <p:cNvPr id="9" name="Стрелка вправо 8"/>
          <p:cNvSpPr/>
          <p:nvPr/>
        </p:nvSpPr>
        <p:spPr bwMode="auto">
          <a:xfrm flipV="1">
            <a:off x="5128106" y="3414753"/>
            <a:ext cx="474669" cy="279514"/>
          </a:xfrm>
          <a:prstGeom prst="rightArrow">
            <a:avLst/>
          </a:prstGeom>
          <a:solidFill>
            <a:schemeClr val="accent2">
              <a:lumMod val="20000"/>
              <a:lumOff val="80000"/>
            </a:schemeClr>
          </a:solidFill>
          <a:ln w="1270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1" name="TextBox 10"/>
          <p:cNvSpPr txBox="1"/>
          <p:nvPr/>
        </p:nvSpPr>
        <p:spPr>
          <a:xfrm>
            <a:off x="817806" y="1304764"/>
            <a:ext cx="2869498" cy="338554"/>
          </a:xfrm>
          <a:prstGeom prst="rect">
            <a:avLst/>
          </a:prstGeom>
          <a:solidFill>
            <a:srgbClr val="FFFF00"/>
          </a:solidFill>
          <a:ln>
            <a:solidFill>
              <a:schemeClr val="accent6"/>
            </a:solidFill>
          </a:ln>
        </p:spPr>
        <p:txBody>
          <a:bodyPr wrap="square" rtlCol="0">
            <a:spAutoFit/>
          </a:bodyPr>
          <a:lstStyle/>
          <a:p>
            <a:r>
              <a:rPr lang="en-US" dirty="0" smtClean="0"/>
              <a:t>4-Core CPU,</a:t>
            </a:r>
            <a:r>
              <a:rPr lang="ru-RU" dirty="0" smtClean="0"/>
              <a:t> </a:t>
            </a:r>
            <a:r>
              <a:rPr lang="en-US" dirty="0" smtClean="0"/>
              <a:t>2.66</a:t>
            </a:r>
            <a:r>
              <a:rPr lang="ru-RU" dirty="0" smtClean="0"/>
              <a:t> </a:t>
            </a:r>
            <a:r>
              <a:rPr lang="en-US" dirty="0" smtClean="0"/>
              <a:t>GHz</a:t>
            </a:r>
            <a:endParaRPr lang="ru-RU" dirty="0"/>
          </a:p>
        </p:txBody>
      </p:sp>
      <p:sp>
        <p:nvSpPr>
          <p:cNvPr id="14" name="Прямоугольник 13"/>
          <p:cNvSpPr/>
          <p:nvPr/>
        </p:nvSpPr>
        <p:spPr>
          <a:xfrm>
            <a:off x="817806" y="4944773"/>
            <a:ext cx="3967163" cy="1077218"/>
          </a:xfrm>
          <a:prstGeom prst="rect">
            <a:avLst/>
          </a:prstGeom>
          <a:solidFill>
            <a:srgbClr val="CCECFF"/>
          </a:solidFill>
          <a:ln>
            <a:solidFill>
              <a:schemeClr val="accent6">
                <a:lumMod val="40000"/>
                <a:lumOff val="60000"/>
              </a:schemeClr>
            </a:solidFill>
          </a:ln>
        </p:spPr>
        <p:txBody>
          <a:bodyPr wrap="square">
            <a:spAutoFit/>
          </a:bodyPr>
          <a:lstStyle/>
          <a:p>
            <a:pPr algn="l"/>
            <a:r>
              <a:rPr lang="en-US" b="1" dirty="0" smtClean="0"/>
              <a:t>Train model:</a:t>
            </a:r>
          </a:p>
          <a:p>
            <a:pPr marL="187325" algn="l">
              <a:buFont typeface="Arial" pitchFamily="34" charset="0"/>
              <a:buChar char="•"/>
            </a:pPr>
            <a:r>
              <a:rPr lang="en-US" dirty="0"/>
              <a:t> </a:t>
            </a:r>
            <a:r>
              <a:rPr lang="ru-RU" dirty="0" smtClean="0"/>
              <a:t>1 </a:t>
            </a:r>
            <a:r>
              <a:rPr lang="en-US" dirty="0" smtClean="0"/>
              <a:t>locomotive(3D)</a:t>
            </a:r>
            <a:r>
              <a:rPr lang="ru-RU" dirty="0" smtClean="0"/>
              <a:t> </a:t>
            </a:r>
          </a:p>
          <a:p>
            <a:pPr marL="187325" algn="l">
              <a:buFont typeface="Arial" pitchFamily="34" charset="0"/>
              <a:buChar char="•"/>
            </a:pPr>
            <a:r>
              <a:rPr lang="ru-RU" dirty="0" smtClean="0"/>
              <a:t> 10 </a:t>
            </a:r>
            <a:r>
              <a:rPr lang="en-US" dirty="0" smtClean="0"/>
              <a:t>passenger cars</a:t>
            </a:r>
            <a:endParaRPr lang="ru-RU" dirty="0" smtClean="0"/>
          </a:p>
          <a:p>
            <a:pPr marL="6350" algn="l"/>
            <a:r>
              <a:rPr lang="en-US" b="1" dirty="0" smtClean="0"/>
              <a:t>Emergency braking mode</a:t>
            </a:r>
            <a:endParaRPr lang="ru-RU" b="1" dirty="0" smtClean="0"/>
          </a:p>
        </p:txBody>
      </p:sp>
      <p:sp>
        <p:nvSpPr>
          <p:cNvPr id="15" name="Стрелка вправо 14"/>
          <p:cNvSpPr/>
          <p:nvPr/>
        </p:nvSpPr>
        <p:spPr bwMode="auto">
          <a:xfrm flipV="1">
            <a:off x="5128106" y="5343909"/>
            <a:ext cx="474669" cy="279514"/>
          </a:xfrm>
          <a:prstGeom prst="rightArrow">
            <a:avLst/>
          </a:prstGeom>
          <a:solidFill>
            <a:schemeClr val="accent2">
              <a:lumMod val="20000"/>
              <a:lumOff val="80000"/>
            </a:schemeClr>
          </a:solidFill>
          <a:ln w="1270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2" name="Прямоугольник 11"/>
          <p:cNvSpPr/>
          <p:nvPr/>
        </p:nvSpPr>
        <p:spPr>
          <a:xfrm>
            <a:off x="4319973" y="719988"/>
            <a:ext cx="3384376" cy="830997"/>
          </a:xfrm>
          <a:prstGeom prst="rect">
            <a:avLst/>
          </a:prstGeom>
          <a:solidFill>
            <a:srgbClr val="CCECFF"/>
          </a:solidFill>
          <a:ln>
            <a:solidFill>
              <a:schemeClr val="accent6">
                <a:lumMod val="40000"/>
                <a:lumOff val="60000"/>
              </a:schemeClr>
            </a:solidFill>
          </a:ln>
        </p:spPr>
        <p:txBody>
          <a:bodyPr wrap="square">
            <a:spAutoFit/>
          </a:bodyPr>
          <a:lstStyle/>
          <a:p>
            <a:pPr algn="l"/>
            <a:r>
              <a:rPr lang="en-US" b="1" dirty="0" smtClean="0"/>
              <a:t>Integrator options:</a:t>
            </a:r>
          </a:p>
          <a:p>
            <a:pPr marL="187325" algn="l">
              <a:buFont typeface="Arial" pitchFamily="34" charset="0"/>
              <a:buChar char="•"/>
            </a:pPr>
            <a:r>
              <a:rPr lang="en-US" dirty="0"/>
              <a:t> </a:t>
            </a:r>
            <a:r>
              <a:rPr lang="en-US" dirty="0" smtClean="0"/>
              <a:t> Park method</a:t>
            </a:r>
          </a:p>
          <a:p>
            <a:pPr marL="187325" algn="l">
              <a:buFont typeface="Arial" pitchFamily="34" charset="0"/>
              <a:buChar char="•"/>
            </a:pPr>
            <a:r>
              <a:rPr lang="en-US" dirty="0"/>
              <a:t> </a:t>
            </a:r>
            <a:r>
              <a:rPr lang="en-US" dirty="0" smtClean="0"/>
              <a:t> Jacobi matrix for coupling forces</a:t>
            </a:r>
            <a:endParaRPr lang="ru-RU" dirty="0"/>
          </a:p>
        </p:txBody>
      </p:sp>
      <p:sp>
        <p:nvSpPr>
          <p:cNvPr id="17" name="TextBox 16"/>
          <p:cNvSpPr txBox="1"/>
          <p:nvPr/>
        </p:nvSpPr>
        <p:spPr>
          <a:xfrm>
            <a:off x="5794145" y="5234183"/>
            <a:ext cx="2044727" cy="584775"/>
          </a:xfrm>
          <a:prstGeom prst="rect">
            <a:avLst/>
          </a:prstGeom>
          <a:solidFill>
            <a:schemeClr val="accent1">
              <a:lumMod val="40000"/>
              <a:lumOff val="60000"/>
            </a:schemeClr>
          </a:solidFill>
          <a:ln>
            <a:solidFill>
              <a:schemeClr val="accent1"/>
            </a:solidFill>
          </a:ln>
        </p:spPr>
        <p:txBody>
          <a:bodyPr wrap="square" rtlCol="0">
            <a:spAutoFit/>
          </a:bodyPr>
          <a:lstStyle/>
          <a:p>
            <a:pPr algn="l">
              <a:tabLst>
                <a:tab pos="1343025" algn="l"/>
              </a:tabLst>
            </a:pPr>
            <a:r>
              <a:rPr lang="ru-RU" dirty="0" smtClean="0"/>
              <a:t>3</a:t>
            </a:r>
            <a:r>
              <a:rPr lang="en-US" dirty="0" smtClean="0"/>
              <a:t> times faster </a:t>
            </a:r>
          </a:p>
          <a:p>
            <a:pPr algn="l">
              <a:tabLst>
                <a:tab pos="1343025" algn="l"/>
              </a:tabLst>
            </a:pPr>
            <a:r>
              <a:rPr lang="en-US" dirty="0" smtClean="0"/>
              <a:t>than real time</a:t>
            </a:r>
            <a:endParaRPr lang="ru-RU" dirty="0"/>
          </a:p>
        </p:txBody>
      </p:sp>
      <p:sp>
        <p:nvSpPr>
          <p:cNvPr id="13" name="Прямоугольник 12"/>
          <p:cNvSpPr/>
          <p:nvPr/>
        </p:nvSpPr>
        <p:spPr>
          <a:xfrm>
            <a:off x="4319972" y="1870085"/>
            <a:ext cx="3384377" cy="338554"/>
          </a:xfrm>
          <a:prstGeom prst="rect">
            <a:avLst/>
          </a:prstGeom>
          <a:solidFill>
            <a:srgbClr val="CCECFF"/>
          </a:solidFill>
          <a:ln>
            <a:solidFill>
              <a:schemeClr val="accent6">
                <a:lumMod val="40000"/>
                <a:lumOff val="60000"/>
              </a:schemeClr>
            </a:solidFill>
          </a:ln>
        </p:spPr>
        <p:txBody>
          <a:bodyPr wrap="square">
            <a:spAutoFit/>
          </a:bodyPr>
          <a:lstStyle/>
          <a:p>
            <a:pPr algn="l"/>
            <a:r>
              <a:rPr lang="en-US" b="1" dirty="0" smtClean="0"/>
              <a:t>Parallel computations</a:t>
            </a:r>
            <a:endParaRPr lang="ru-RU" b="1" dirty="0"/>
          </a:p>
        </p:txBody>
      </p:sp>
    </p:spTree>
  </p:cSld>
  <p:clrMapOvr>
    <a:masterClrMapping/>
  </p:clrMapOvr>
  <p:transition advClick="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p:nvPr>
        </p:nvSpPr>
        <p:spPr/>
        <p:txBody>
          <a:bodyPr/>
          <a:lstStyle/>
          <a:p>
            <a:pPr marL="342900" indent="-342900">
              <a:lnSpc>
                <a:spcPct val="140000"/>
              </a:lnSpc>
              <a:spcBef>
                <a:spcPct val="20000"/>
              </a:spcBef>
            </a:pPr>
            <a:r>
              <a:rPr lang="en-US" sz="1800" dirty="0" smtClean="0">
                <a:solidFill>
                  <a:srgbClr val="073F89"/>
                </a:solidFill>
              </a:rPr>
              <a:t>Comparison with experiments</a:t>
            </a:r>
            <a:endParaRPr lang="ru-RU" sz="1800" dirty="0" smtClean="0">
              <a:solidFill>
                <a:srgbClr val="073F89"/>
              </a:solidFill>
            </a:endParaRPr>
          </a:p>
        </p:txBody>
      </p:sp>
      <p:pic>
        <p:nvPicPr>
          <p:cNvPr id="12" name="Рисунок 11"/>
          <p:cNvPicPr/>
          <p:nvPr/>
        </p:nvPicPr>
        <p:blipFill>
          <a:blip r:embed="rId3" cstate="print"/>
          <a:srcRect/>
          <a:stretch>
            <a:fillRect/>
          </a:stretch>
        </p:blipFill>
        <p:spPr bwMode="auto">
          <a:xfrm>
            <a:off x="565149" y="889265"/>
            <a:ext cx="4896544" cy="2244651"/>
          </a:xfrm>
          <a:prstGeom prst="rect">
            <a:avLst/>
          </a:prstGeom>
          <a:noFill/>
          <a:ln w="9525">
            <a:noFill/>
            <a:miter lim="800000"/>
            <a:headEnd/>
            <a:tailEnd/>
          </a:ln>
        </p:spPr>
      </p:pic>
      <p:sp>
        <p:nvSpPr>
          <p:cNvPr id="16" name="Прямоугольник 15"/>
          <p:cNvSpPr/>
          <p:nvPr/>
        </p:nvSpPr>
        <p:spPr>
          <a:xfrm>
            <a:off x="1026478" y="550711"/>
            <a:ext cx="3967163" cy="338554"/>
          </a:xfrm>
          <a:prstGeom prst="rect">
            <a:avLst/>
          </a:prstGeom>
          <a:solidFill>
            <a:srgbClr val="CCECFF"/>
          </a:solidFill>
          <a:ln>
            <a:solidFill>
              <a:schemeClr val="accent6">
                <a:lumMod val="40000"/>
                <a:lumOff val="60000"/>
              </a:schemeClr>
            </a:solidFill>
          </a:ln>
        </p:spPr>
        <p:txBody>
          <a:bodyPr wrap="square">
            <a:spAutoFit/>
          </a:bodyPr>
          <a:lstStyle/>
          <a:p>
            <a:r>
              <a:rPr lang="en-US" b="1" dirty="0" smtClean="0"/>
              <a:t>Locomotive </a:t>
            </a:r>
            <a:r>
              <a:rPr lang="ru-RU" b="1" dirty="0" smtClean="0"/>
              <a:t>+ 10 </a:t>
            </a:r>
            <a:r>
              <a:rPr lang="en-US" b="1" dirty="0" smtClean="0"/>
              <a:t>passenger cars</a:t>
            </a:r>
            <a:endParaRPr lang="ru-RU" dirty="0"/>
          </a:p>
        </p:txBody>
      </p:sp>
      <p:sp>
        <p:nvSpPr>
          <p:cNvPr id="18" name="Text Box 11"/>
          <p:cNvSpPr txBox="1">
            <a:spLocks noChangeArrowheads="1"/>
          </p:cNvSpPr>
          <p:nvPr/>
        </p:nvSpPr>
        <p:spPr bwMode="auto">
          <a:xfrm>
            <a:off x="1742451" y="3246634"/>
            <a:ext cx="2952750" cy="400110"/>
          </a:xfrm>
          <a:prstGeom prst="rect">
            <a:avLst/>
          </a:prstGeom>
          <a:solidFill>
            <a:srgbClr val="CCECFF"/>
          </a:solidFill>
          <a:ln w="12700">
            <a:noFill/>
            <a:miter lim="800000"/>
            <a:headEnd/>
            <a:tailEnd/>
          </a:ln>
        </p:spPr>
        <p:txBody>
          <a:bodyPr wrap="square">
            <a:spAutoFit/>
          </a:bodyPr>
          <a:lstStyle/>
          <a:p>
            <a:pPr>
              <a:spcBef>
                <a:spcPct val="50000"/>
              </a:spcBef>
            </a:pPr>
            <a:r>
              <a:rPr lang="en-US" sz="2000" dirty="0" smtClean="0">
                <a:solidFill>
                  <a:schemeClr val="accent2"/>
                </a:solidFill>
              </a:rPr>
              <a:t>Train speed</a:t>
            </a:r>
            <a:endParaRPr lang="ru-RU" sz="2000" dirty="0"/>
          </a:p>
        </p:txBody>
      </p:sp>
      <p:sp>
        <p:nvSpPr>
          <p:cNvPr id="21" name="Прямоугольник 20"/>
          <p:cNvSpPr/>
          <p:nvPr/>
        </p:nvSpPr>
        <p:spPr bwMode="auto">
          <a:xfrm>
            <a:off x="1511659" y="1011382"/>
            <a:ext cx="2033615" cy="1949566"/>
          </a:xfrm>
          <a:prstGeom prst="rect">
            <a:avLst/>
          </a:prstGeom>
          <a:solidFill>
            <a:schemeClr val="accent1">
              <a:alpha val="2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2" name="Прямоугольник 21"/>
          <p:cNvSpPr/>
          <p:nvPr/>
        </p:nvSpPr>
        <p:spPr bwMode="auto">
          <a:xfrm>
            <a:off x="3629592" y="1011382"/>
            <a:ext cx="390036" cy="1949566"/>
          </a:xfrm>
          <a:prstGeom prst="rect">
            <a:avLst/>
          </a:prstGeom>
          <a:solidFill>
            <a:srgbClr val="FF0000">
              <a:alpha val="34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3" name="Прямоугольник 22"/>
          <p:cNvSpPr/>
          <p:nvPr/>
        </p:nvSpPr>
        <p:spPr bwMode="auto">
          <a:xfrm>
            <a:off x="4019628" y="1011382"/>
            <a:ext cx="675573" cy="1949566"/>
          </a:xfrm>
          <a:prstGeom prst="rect">
            <a:avLst/>
          </a:prstGeom>
          <a:solidFill>
            <a:srgbClr val="7030A0">
              <a:alpha val="3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4" name="Прямоугольник 23"/>
          <p:cNvSpPr/>
          <p:nvPr/>
        </p:nvSpPr>
        <p:spPr bwMode="auto">
          <a:xfrm>
            <a:off x="4695201" y="1011382"/>
            <a:ext cx="298440" cy="1949566"/>
          </a:xfrm>
          <a:prstGeom prst="rect">
            <a:avLst/>
          </a:prstGeom>
          <a:solidFill>
            <a:schemeClr val="accent1">
              <a:alpha val="20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5" name="Прямоугольник 24"/>
          <p:cNvSpPr/>
          <p:nvPr/>
        </p:nvSpPr>
        <p:spPr bwMode="auto">
          <a:xfrm>
            <a:off x="4993642" y="1011382"/>
            <a:ext cx="180019" cy="1949566"/>
          </a:xfrm>
          <a:prstGeom prst="rect">
            <a:avLst/>
          </a:prstGeom>
          <a:solidFill>
            <a:srgbClr val="7030A0">
              <a:alpha val="30000"/>
            </a:srgb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36" name="Text Box 11"/>
          <p:cNvSpPr txBox="1">
            <a:spLocks noChangeArrowheads="1"/>
          </p:cNvSpPr>
          <p:nvPr/>
        </p:nvSpPr>
        <p:spPr bwMode="auto">
          <a:xfrm>
            <a:off x="2267744" y="2222284"/>
            <a:ext cx="906823" cy="307777"/>
          </a:xfrm>
          <a:prstGeom prst="rect">
            <a:avLst/>
          </a:prstGeom>
          <a:noFill/>
          <a:ln w="12700">
            <a:noFill/>
            <a:miter lim="800000"/>
            <a:headEnd/>
            <a:tailEnd/>
          </a:ln>
        </p:spPr>
        <p:txBody>
          <a:bodyPr wrap="square">
            <a:spAutoFit/>
          </a:bodyPr>
          <a:lstStyle/>
          <a:p>
            <a:pPr>
              <a:spcBef>
                <a:spcPct val="50000"/>
              </a:spcBef>
            </a:pPr>
            <a:r>
              <a:rPr lang="en-US" sz="1400" dirty="0" smtClean="0"/>
              <a:t>Traction</a:t>
            </a:r>
            <a:endParaRPr lang="ru-RU" sz="1400" dirty="0"/>
          </a:p>
        </p:txBody>
      </p:sp>
      <p:sp>
        <p:nvSpPr>
          <p:cNvPr id="37" name="Text Box 11"/>
          <p:cNvSpPr txBox="1">
            <a:spLocks noChangeArrowheads="1"/>
          </p:cNvSpPr>
          <p:nvPr/>
        </p:nvSpPr>
        <p:spPr bwMode="auto">
          <a:xfrm>
            <a:off x="3545275" y="1972581"/>
            <a:ext cx="474353" cy="307777"/>
          </a:xfrm>
          <a:prstGeom prst="rect">
            <a:avLst/>
          </a:prstGeom>
          <a:noFill/>
          <a:ln w="12700">
            <a:noFill/>
            <a:miter lim="800000"/>
            <a:headEnd/>
            <a:tailEnd/>
          </a:ln>
        </p:spPr>
        <p:txBody>
          <a:bodyPr wrap="square">
            <a:spAutoFit/>
          </a:bodyPr>
          <a:lstStyle/>
          <a:p>
            <a:pPr>
              <a:spcBef>
                <a:spcPct val="50000"/>
              </a:spcBef>
            </a:pPr>
            <a:r>
              <a:rPr lang="en-US" sz="1400" dirty="0" smtClean="0"/>
              <a:t>DB</a:t>
            </a:r>
            <a:endParaRPr lang="ru-RU" sz="1400" dirty="0"/>
          </a:p>
        </p:txBody>
      </p:sp>
      <p:sp>
        <p:nvSpPr>
          <p:cNvPr id="38" name="Text Box 11"/>
          <p:cNvSpPr txBox="1">
            <a:spLocks noChangeArrowheads="1"/>
          </p:cNvSpPr>
          <p:nvPr/>
        </p:nvSpPr>
        <p:spPr bwMode="auto">
          <a:xfrm>
            <a:off x="3996418" y="1972581"/>
            <a:ext cx="468052" cy="307777"/>
          </a:xfrm>
          <a:prstGeom prst="rect">
            <a:avLst/>
          </a:prstGeom>
          <a:noFill/>
          <a:ln w="12700">
            <a:noFill/>
            <a:miter lim="800000"/>
            <a:headEnd/>
            <a:tailEnd/>
          </a:ln>
        </p:spPr>
        <p:txBody>
          <a:bodyPr wrap="square">
            <a:spAutoFit/>
          </a:bodyPr>
          <a:lstStyle/>
          <a:p>
            <a:pPr>
              <a:spcBef>
                <a:spcPct val="50000"/>
              </a:spcBef>
            </a:pPr>
            <a:r>
              <a:rPr lang="en-US" sz="1400" dirty="0" smtClean="0"/>
              <a:t>PB</a:t>
            </a:r>
            <a:endParaRPr lang="ru-RU" sz="1400" dirty="0"/>
          </a:p>
        </p:txBody>
      </p:sp>
      <p:sp>
        <p:nvSpPr>
          <p:cNvPr id="39" name="Text Box 11"/>
          <p:cNvSpPr txBox="1">
            <a:spLocks noChangeArrowheads="1"/>
          </p:cNvSpPr>
          <p:nvPr/>
        </p:nvSpPr>
        <p:spPr bwMode="auto">
          <a:xfrm>
            <a:off x="4695200" y="1972581"/>
            <a:ext cx="298441" cy="307777"/>
          </a:xfrm>
          <a:prstGeom prst="rect">
            <a:avLst/>
          </a:prstGeom>
          <a:noFill/>
          <a:ln w="12700">
            <a:noFill/>
            <a:miter lim="800000"/>
            <a:headEnd/>
            <a:tailEnd/>
          </a:ln>
        </p:spPr>
        <p:txBody>
          <a:bodyPr wrap="square">
            <a:spAutoFit/>
          </a:bodyPr>
          <a:lstStyle/>
          <a:p>
            <a:pPr>
              <a:spcBef>
                <a:spcPct val="50000"/>
              </a:spcBef>
            </a:pPr>
            <a:r>
              <a:rPr lang="en-US" sz="1400" dirty="0" smtClean="0"/>
              <a:t>T</a:t>
            </a:r>
            <a:endParaRPr lang="ru-RU" sz="1400" dirty="0"/>
          </a:p>
        </p:txBody>
      </p:sp>
      <p:sp>
        <p:nvSpPr>
          <p:cNvPr id="40" name="Text Box 11"/>
          <p:cNvSpPr txBox="1">
            <a:spLocks noChangeArrowheads="1"/>
          </p:cNvSpPr>
          <p:nvPr/>
        </p:nvSpPr>
        <p:spPr bwMode="auto">
          <a:xfrm>
            <a:off x="4939635" y="1972581"/>
            <a:ext cx="468052" cy="307777"/>
          </a:xfrm>
          <a:prstGeom prst="rect">
            <a:avLst/>
          </a:prstGeom>
          <a:noFill/>
          <a:ln w="12700">
            <a:noFill/>
            <a:miter lim="800000"/>
            <a:headEnd/>
            <a:tailEnd/>
          </a:ln>
        </p:spPr>
        <p:txBody>
          <a:bodyPr wrap="square">
            <a:spAutoFit/>
          </a:bodyPr>
          <a:lstStyle/>
          <a:p>
            <a:pPr>
              <a:spcBef>
                <a:spcPct val="50000"/>
              </a:spcBef>
            </a:pPr>
            <a:r>
              <a:rPr lang="en-US" sz="1400" dirty="0" smtClean="0"/>
              <a:t>PB</a:t>
            </a:r>
            <a:endParaRPr lang="ru-RU" sz="1400" dirty="0"/>
          </a:p>
        </p:txBody>
      </p:sp>
      <p:sp>
        <p:nvSpPr>
          <p:cNvPr id="41" name="Text Box 11"/>
          <p:cNvSpPr txBox="1">
            <a:spLocks noChangeArrowheads="1"/>
          </p:cNvSpPr>
          <p:nvPr/>
        </p:nvSpPr>
        <p:spPr bwMode="auto">
          <a:xfrm>
            <a:off x="1356815" y="5846207"/>
            <a:ext cx="3888854" cy="400110"/>
          </a:xfrm>
          <a:prstGeom prst="rect">
            <a:avLst/>
          </a:prstGeom>
          <a:solidFill>
            <a:srgbClr val="CCECFF"/>
          </a:solidFill>
          <a:ln w="12700">
            <a:noFill/>
            <a:miter lim="800000"/>
            <a:headEnd/>
            <a:tailEnd/>
          </a:ln>
        </p:spPr>
        <p:txBody>
          <a:bodyPr wrap="square">
            <a:spAutoFit/>
          </a:bodyPr>
          <a:lstStyle/>
          <a:p>
            <a:pPr>
              <a:spcBef>
                <a:spcPct val="50000"/>
              </a:spcBef>
            </a:pPr>
            <a:r>
              <a:rPr lang="en-US" sz="2000" dirty="0" smtClean="0">
                <a:solidFill>
                  <a:schemeClr val="accent2"/>
                </a:solidFill>
              </a:rPr>
              <a:t>Throttle position</a:t>
            </a:r>
            <a:endParaRPr lang="ru-RU" sz="2000" dirty="0"/>
          </a:p>
        </p:txBody>
      </p:sp>
      <p:pic>
        <p:nvPicPr>
          <p:cNvPr id="42" name="Рисунок 41"/>
          <p:cNvPicPr/>
          <p:nvPr/>
        </p:nvPicPr>
        <p:blipFill>
          <a:blip r:embed="rId4" cstate="print"/>
          <a:srcRect/>
          <a:stretch>
            <a:fillRect/>
          </a:stretch>
        </p:blipFill>
        <p:spPr bwMode="auto">
          <a:xfrm>
            <a:off x="565149" y="3637931"/>
            <a:ext cx="4896544" cy="2208276"/>
          </a:xfrm>
          <a:prstGeom prst="rect">
            <a:avLst/>
          </a:prstGeom>
          <a:noFill/>
          <a:ln w="9525">
            <a:noFill/>
            <a:miter lim="800000"/>
            <a:headEnd/>
            <a:tailEnd/>
          </a:ln>
        </p:spPr>
      </p:pic>
      <p:sp>
        <p:nvSpPr>
          <p:cNvPr id="19" name="Прямоугольник 18"/>
          <p:cNvSpPr/>
          <p:nvPr/>
        </p:nvSpPr>
        <p:spPr>
          <a:xfrm>
            <a:off x="5616116" y="1011382"/>
            <a:ext cx="2340260" cy="830997"/>
          </a:xfrm>
          <a:prstGeom prst="rect">
            <a:avLst/>
          </a:prstGeom>
          <a:solidFill>
            <a:srgbClr val="CCECFF"/>
          </a:solidFill>
          <a:ln>
            <a:solidFill>
              <a:schemeClr val="accent6">
                <a:lumMod val="40000"/>
                <a:lumOff val="60000"/>
              </a:schemeClr>
            </a:solidFill>
          </a:ln>
        </p:spPr>
        <p:txBody>
          <a:bodyPr wrap="square">
            <a:spAutoFit/>
          </a:bodyPr>
          <a:lstStyle/>
          <a:p>
            <a:pPr algn="l"/>
            <a:r>
              <a:rPr lang="en-US" b="1" dirty="0" smtClean="0"/>
              <a:t>DB – </a:t>
            </a:r>
            <a:r>
              <a:rPr lang="en-US" dirty="0" smtClean="0"/>
              <a:t>dynamic braking</a:t>
            </a:r>
          </a:p>
          <a:p>
            <a:pPr algn="l"/>
            <a:r>
              <a:rPr lang="en-US" b="1" dirty="0" smtClean="0"/>
              <a:t>PB – </a:t>
            </a:r>
            <a:r>
              <a:rPr lang="en-US" dirty="0" smtClean="0"/>
              <a:t>pneumatic braking</a:t>
            </a:r>
          </a:p>
          <a:p>
            <a:pPr algn="l"/>
            <a:r>
              <a:rPr lang="en-US" b="1" dirty="0" smtClean="0"/>
              <a:t>T - </a:t>
            </a:r>
            <a:r>
              <a:rPr lang="en-US" dirty="0" smtClean="0"/>
              <a:t>traction</a:t>
            </a:r>
            <a:endParaRPr lang="ru-RU" dirty="0"/>
          </a:p>
        </p:txBody>
      </p:sp>
      <p:sp>
        <p:nvSpPr>
          <p:cNvPr id="20" name="Прямоугольник 19"/>
          <p:cNvSpPr/>
          <p:nvPr/>
        </p:nvSpPr>
        <p:spPr>
          <a:xfrm>
            <a:off x="5616116" y="2376173"/>
            <a:ext cx="2340260" cy="584775"/>
          </a:xfrm>
          <a:prstGeom prst="rect">
            <a:avLst/>
          </a:prstGeom>
          <a:solidFill>
            <a:schemeClr val="bg1"/>
          </a:solidFill>
          <a:ln>
            <a:solidFill>
              <a:schemeClr val="accent6">
                <a:lumMod val="40000"/>
                <a:lumOff val="60000"/>
              </a:schemeClr>
            </a:solidFill>
          </a:ln>
        </p:spPr>
        <p:txBody>
          <a:bodyPr wrap="square">
            <a:spAutoFit/>
          </a:bodyPr>
          <a:lstStyle/>
          <a:p>
            <a:pPr algn="l"/>
            <a:r>
              <a:rPr lang="en-US" b="1" dirty="0" smtClean="0">
                <a:solidFill>
                  <a:schemeClr val="accent5">
                    <a:lumMod val="50000"/>
                  </a:schemeClr>
                </a:solidFill>
              </a:rPr>
              <a:t>green line </a:t>
            </a:r>
            <a:r>
              <a:rPr lang="en-US" b="1" dirty="0" smtClean="0"/>
              <a:t>– experiment</a:t>
            </a:r>
          </a:p>
          <a:p>
            <a:pPr algn="l"/>
            <a:r>
              <a:rPr lang="en-US" b="1" dirty="0" smtClean="0"/>
              <a:t>black line – simulation</a:t>
            </a:r>
            <a:endParaRPr lang="ru-RU" dirty="0"/>
          </a:p>
        </p:txBody>
      </p:sp>
    </p:spTree>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p:nvPr>
        </p:nvSpPr>
        <p:spPr/>
        <p:txBody>
          <a:bodyPr/>
          <a:lstStyle/>
          <a:p>
            <a:pPr marL="342900" indent="-342900">
              <a:lnSpc>
                <a:spcPct val="140000"/>
              </a:lnSpc>
              <a:spcBef>
                <a:spcPct val="20000"/>
              </a:spcBef>
            </a:pPr>
            <a:r>
              <a:rPr lang="en-US" sz="1800" dirty="0" smtClean="0">
                <a:solidFill>
                  <a:srgbClr val="073F89"/>
                </a:solidFill>
              </a:rPr>
              <a:t>Comparison with experiments</a:t>
            </a:r>
            <a:endParaRPr lang="ru-RU" sz="1800" dirty="0" smtClean="0">
              <a:solidFill>
                <a:srgbClr val="073F89"/>
              </a:solidFill>
            </a:endParaRPr>
          </a:p>
        </p:txBody>
      </p:sp>
      <p:sp>
        <p:nvSpPr>
          <p:cNvPr id="20" name="Text Box 11"/>
          <p:cNvSpPr txBox="1">
            <a:spLocks noChangeArrowheads="1"/>
          </p:cNvSpPr>
          <p:nvPr/>
        </p:nvSpPr>
        <p:spPr bwMode="auto">
          <a:xfrm>
            <a:off x="1517651" y="5846207"/>
            <a:ext cx="4392066" cy="400110"/>
          </a:xfrm>
          <a:prstGeom prst="rect">
            <a:avLst/>
          </a:prstGeom>
          <a:solidFill>
            <a:srgbClr val="CCECFF"/>
          </a:solidFill>
          <a:ln w="12700">
            <a:noFill/>
            <a:miter lim="800000"/>
            <a:headEnd/>
            <a:tailEnd/>
          </a:ln>
        </p:spPr>
        <p:txBody>
          <a:bodyPr wrap="square">
            <a:spAutoFit/>
          </a:bodyPr>
          <a:lstStyle/>
          <a:p>
            <a:pPr>
              <a:spcBef>
                <a:spcPct val="50000"/>
              </a:spcBef>
            </a:pPr>
            <a:r>
              <a:rPr lang="en-US" sz="2000" dirty="0" smtClean="0">
                <a:solidFill>
                  <a:schemeClr val="accent2"/>
                </a:solidFill>
              </a:rPr>
              <a:t>Acceleration PSD</a:t>
            </a:r>
            <a:endParaRPr lang="ru-RU" sz="2000" dirty="0"/>
          </a:p>
        </p:txBody>
      </p:sp>
      <p:pic>
        <p:nvPicPr>
          <p:cNvPr id="117763" name="Picture 3"/>
          <p:cNvPicPr>
            <a:picLocks noChangeAspect="1" noChangeArrowheads="1"/>
          </p:cNvPicPr>
          <p:nvPr/>
        </p:nvPicPr>
        <p:blipFill>
          <a:blip r:embed="rId3" cstate="print"/>
          <a:srcRect/>
          <a:stretch>
            <a:fillRect/>
          </a:stretch>
        </p:blipFill>
        <p:spPr bwMode="auto">
          <a:xfrm>
            <a:off x="966565" y="3628475"/>
            <a:ext cx="5340350" cy="2103437"/>
          </a:xfrm>
          <a:prstGeom prst="rect">
            <a:avLst/>
          </a:prstGeom>
          <a:noFill/>
        </p:spPr>
      </p:pic>
      <p:pic>
        <p:nvPicPr>
          <p:cNvPr id="117764" name="Picture 4"/>
          <p:cNvPicPr>
            <a:picLocks noChangeAspect="1" noChangeArrowheads="1"/>
          </p:cNvPicPr>
          <p:nvPr/>
        </p:nvPicPr>
        <p:blipFill>
          <a:blip r:embed="rId4" cstate="print"/>
          <a:srcRect/>
          <a:stretch>
            <a:fillRect/>
          </a:stretch>
        </p:blipFill>
        <p:spPr bwMode="auto">
          <a:xfrm>
            <a:off x="941165" y="1088740"/>
            <a:ext cx="5365750" cy="2054225"/>
          </a:xfrm>
          <a:prstGeom prst="rect">
            <a:avLst/>
          </a:prstGeom>
          <a:noFill/>
        </p:spPr>
      </p:pic>
      <p:sp>
        <p:nvSpPr>
          <p:cNvPr id="11" name="Text Box 11"/>
          <p:cNvSpPr txBox="1">
            <a:spLocks noChangeArrowheads="1"/>
          </p:cNvSpPr>
          <p:nvPr/>
        </p:nvSpPr>
        <p:spPr bwMode="auto">
          <a:xfrm>
            <a:off x="2237309" y="3142965"/>
            <a:ext cx="2952750" cy="400050"/>
          </a:xfrm>
          <a:prstGeom prst="rect">
            <a:avLst/>
          </a:prstGeom>
          <a:solidFill>
            <a:srgbClr val="CCECFF"/>
          </a:solidFill>
          <a:ln w="12700">
            <a:noFill/>
            <a:miter lim="800000"/>
            <a:headEnd/>
            <a:tailEnd/>
          </a:ln>
        </p:spPr>
        <p:txBody>
          <a:bodyPr>
            <a:spAutoFit/>
          </a:bodyPr>
          <a:lstStyle/>
          <a:p>
            <a:pPr>
              <a:spcBef>
                <a:spcPct val="50000"/>
              </a:spcBef>
            </a:pPr>
            <a:r>
              <a:rPr lang="en-US" sz="2000" dirty="0" smtClean="0">
                <a:solidFill>
                  <a:schemeClr val="accent2"/>
                </a:solidFill>
              </a:rPr>
              <a:t>Vertical accelerations</a:t>
            </a:r>
            <a:endParaRPr lang="ru-RU" sz="2000" dirty="0"/>
          </a:p>
        </p:txBody>
      </p:sp>
      <p:sp>
        <p:nvSpPr>
          <p:cNvPr id="8" name="Прямоугольник 7"/>
          <p:cNvSpPr/>
          <p:nvPr/>
        </p:nvSpPr>
        <p:spPr>
          <a:xfrm>
            <a:off x="1769257" y="719988"/>
            <a:ext cx="3967163" cy="338554"/>
          </a:xfrm>
          <a:prstGeom prst="rect">
            <a:avLst/>
          </a:prstGeom>
          <a:solidFill>
            <a:srgbClr val="CCECFF"/>
          </a:solidFill>
          <a:ln>
            <a:solidFill>
              <a:schemeClr val="accent6">
                <a:lumMod val="40000"/>
                <a:lumOff val="60000"/>
              </a:schemeClr>
            </a:solidFill>
          </a:ln>
        </p:spPr>
        <p:txBody>
          <a:bodyPr wrap="square">
            <a:spAutoFit/>
          </a:bodyPr>
          <a:lstStyle/>
          <a:p>
            <a:r>
              <a:rPr lang="en-US" b="1" dirty="0" smtClean="0"/>
              <a:t>Locomotive </a:t>
            </a:r>
            <a:r>
              <a:rPr lang="ru-RU" b="1" dirty="0" smtClean="0"/>
              <a:t>+ 10 </a:t>
            </a:r>
            <a:r>
              <a:rPr lang="en-US" b="1" dirty="0" smtClean="0"/>
              <a:t>passenger cars</a:t>
            </a:r>
            <a:endParaRPr lang="ru-RU" dirty="0"/>
          </a:p>
        </p:txBody>
      </p:sp>
      <p:sp>
        <p:nvSpPr>
          <p:cNvPr id="9" name="Прямоугольник 8"/>
          <p:cNvSpPr/>
          <p:nvPr/>
        </p:nvSpPr>
        <p:spPr>
          <a:xfrm>
            <a:off x="6560853" y="2420888"/>
            <a:ext cx="2340260" cy="584775"/>
          </a:xfrm>
          <a:prstGeom prst="rect">
            <a:avLst/>
          </a:prstGeom>
          <a:solidFill>
            <a:schemeClr val="bg1"/>
          </a:solidFill>
          <a:ln>
            <a:solidFill>
              <a:schemeClr val="accent6">
                <a:lumMod val="40000"/>
                <a:lumOff val="60000"/>
              </a:schemeClr>
            </a:solidFill>
          </a:ln>
        </p:spPr>
        <p:txBody>
          <a:bodyPr wrap="square">
            <a:spAutoFit/>
          </a:bodyPr>
          <a:lstStyle/>
          <a:p>
            <a:pPr algn="l"/>
            <a:r>
              <a:rPr lang="en-US" b="1" dirty="0" smtClean="0">
                <a:solidFill>
                  <a:schemeClr val="accent5">
                    <a:lumMod val="50000"/>
                  </a:schemeClr>
                </a:solidFill>
              </a:rPr>
              <a:t>green line </a:t>
            </a:r>
            <a:r>
              <a:rPr lang="en-US" b="1" dirty="0" smtClean="0"/>
              <a:t>– experiment</a:t>
            </a:r>
          </a:p>
          <a:p>
            <a:pPr algn="l"/>
            <a:r>
              <a:rPr lang="en-US" b="1" dirty="0" smtClean="0"/>
              <a:t>black line – simulation</a:t>
            </a:r>
            <a:endParaRPr lang="ru-RU" dirty="0"/>
          </a:p>
        </p:txBody>
      </p:sp>
    </p:spTree>
  </p:cSld>
  <p:clrMapOvr>
    <a:masterClrMapping/>
  </p:clrMapOvr>
  <p:transition advClick="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p:nvPr>
        </p:nvSpPr>
        <p:spPr/>
        <p:txBody>
          <a:bodyPr/>
          <a:lstStyle/>
          <a:p>
            <a:pPr marL="342900" indent="-342900">
              <a:lnSpc>
                <a:spcPct val="140000"/>
              </a:lnSpc>
              <a:spcBef>
                <a:spcPct val="20000"/>
              </a:spcBef>
            </a:pPr>
            <a:r>
              <a:rPr lang="en-US" sz="1800" dirty="0" smtClean="0">
                <a:solidFill>
                  <a:srgbClr val="073F89"/>
                </a:solidFill>
              </a:rPr>
              <a:t>Comparison with experiments</a:t>
            </a:r>
            <a:endParaRPr lang="ru-RU" sz="1800" dirty="0" smtClean="0">
              <a:solidFill>
                <a:srgbClr val="073F89"/>
              </a:solidFill>
            </a:endParaRPr>
          </a:p>
        </p:txBody>
      </p:sp>
      <p:sp>
        <p:nvSpPr>
          <p:cNvPr id="20" name="Text Box 11"/>
          <p:cNvSpPr txBox="1">
            <a:spLocks noChangeArrowheads="1"/>
          </p:cNvSpPr>
          <p:nvPr/>
        </p:nvSpPr>
        <p:spPr bwMode="auto">
          <a:xfrm>
            <a:off x="2141858" y="5938463"/>
            <a:ext cx="3888854" cy="400110"/>
          </a:xfrm>
          <a:prstGeom prst="rect">
            <a:avLst/>
          </a:prstGeom>
          <a:solidFill>
            <a:srgbClr val="CCECFF"/>
          </a:solidFill>
          <a:ln w="12700">
            <a:noFill/>
            <a:miter lim="800000"/>
            <a:headEnd/>
            <a:tailEnd/>
          </a:ln>
        </p:spPr>
        <p:txBody>
          <a:bodyPr wrap="square">
            <a:spAutoFit/>
          </a:bodyPr>
          <a:lstStyle/>
          <a:p>
            <a:pPr>
              <a:spcBef>
                <a:spcPct val="50000"/>
              </a:spcBef>
            </a:pPr>
            <a:r>
              <a:rPr lang="en-US" sz="2000" dirty="0" smtClean="0">
                <a:solidFill>
                  <a:schemeClr val="accent2"/>
                </a:solidFill>
              </a:rPr>
              <a:t>4</a:t>
            </a:r>
            <a:r>
              <a:rPr lang="en-US" sz="2000" baseline="30000" dirty="0" smtClean="0">
                <a:solidFill>
                  <a:schemeClr val="accent2"/>
                </a:solidFill>
              </a:rPr>
              <a:t>th</a:t>
            </a:r>
            <a:r>
              <a:rPr lang="en-US" sz="2000" dirty="0" smtClean="0">
                <a:solidFill>
                  <a:schemeClr val="accent2"/>
                </a:solidFill>
              </a:rPr>
              <a:t> car brake cylinder pressure</a:t>
            </a:r>
            <a:endParaRPr lang="ru-RU" sz="2000" dirty="0" smtClean="0"/>
          </a:p>
        </p:txBody>
      </p:sp>
      <p:sp>
        <p:nvSpPr>
          <p:cNvPr id="11" name="Text Box 11"/>
          <p:cNvSpPr txBox="1">
            <a:spLocks noChangeArrowheads="1"/>
          </p:cNvSpPr>
          <p:nvPr/>
        </p:nvSpPr>
        <p:spPr bwMode="auto">
          <a:xfrm>
            <a:off x="1952341" y="3142965"/>
            <a:ext cx="4212468" cy="400110"/>
          </a:xfrm>
          <a:prstGeom prst="rect">
            <a:avLst/>
          </a:prstGeom>
          <a:solidFill>
            <a:srgbClr val="CCECFF"/>
          </a:solidFill>
          <a:ln w="12700">
            <a:noFill/>
            <a:miter lim="800000"/>
            <a:headEnd/>
            <a:tailEnd/>
          </a:ln>
        </p:spPr>
        <p:txBody>
          <a:bodyPr wrap="square">
            <a:spAutoFit/>
          </a:bodyPr>
          <a:lstStyle/>
          <a:p>
            <a:pPr>
              <a:spcBef>
                <a:spcPct val="50000"/>
              </a:spcBef>
            </a:pPr>
            <a:r>
              <a:rPr lang="en-US" sz="2000" dirty="0" smtClean="0">
                <a:solidFill>
                  <a:schemeClr val="accent2"/>
                </a:solidFill>
              </a:rPr>
              <a:t>Locomotive brake cylinder pressure</a:t>
            </a:r>
            <a:endParaRPr lang="ru-RU" sz="2000" dirty="0"/>
          </a:p>
        </p:txBody>
      </p:sp>
      <p:pic>
        <p:nvPicPr>
          <p:cNvPr id="10" name="Рисунок 9"/>
          <p:cNvPicPr/>
          <p:nvPr/>
        </p:nvPicPr>
        <p:blipFill>
          <a:blip r:embed="rId3" cstate="print"/>
          <a:srcRect/>
          <a:stretch>
            <a:fillRect/>
          </a:stretch>
        </p:blipFill>
        <p:spPr bwMode="auto">
          <a:xfrm>
            <a:off x="1232261" y="1002842"/>
            <a:ext cx="5328592" cy="1999675"/>
          </a:xfrm>
          <a:prstGeom prst="rect">
            <a:avLst/>
          </a:prstGeom>
          <a:noFill/>
          <a:ln w="9525">
            <a:noFill/>
            <a:miter lim="800000"/>
            <a:headEnd/>
            <a:tailEnd/>
          </a:ln>
        </p:spPr>
      </p:pic>
      <p:pic>
        <p:nvPicPr>
          <p:cNvPr id="12" name="Рисунок 11"/>
          <p:cNvPicPr/>
          <p:nvPr/>
        </p:nvPicPr>
        <p:blipFill>
          <a:blip r:embed="rId4" cstate="print"/>
          <a:srcRect/>
          <a:stretch>
            <a:fillRect/>
          </a:stretch>
        </p:blipFill>
        <p:spPr bwMode="auto">
          <a:xfrm>
            <a:off x="1232261" y="3727974"/>
            <a:ext cx="5328592" cy="2118233"/>
          </a:xfrm>
          <a:prstGeom prst="rect">
            <a:avLst/>
          </a:prstGeom>
          <a:noFill/>
          <a:ln w="9525">
            <a:noFill/>
            <a:miter lim="800000"/>
            <a:headEnd/>
            <a:tailEnd/>
          </a:ln>
        </p:spPr>
      </p:pic>
      <p:sp>
        <p:nvSpPr>
          <p:cNvPr id="8" name="Прямоугольник 7"/>
          <p:cNvSpPr/>
          <p:nvPr/>
        </p:nvSpPr>
        <p:spPr>
          <a:xfrm>
            <a:off x="1880333" y="664288"/>
            <a:ext cx="3967163" cy="338554"/>
          </a:xfrm>
          <a:prstGeom prst="rect">
            <a:avLst/>
          </a:prstGeom>
          <a:solidFill>
            <a:srgbClr val="CCECFF"/>
          </a:solidFill>
          <a:ln>
            <a:solidFill>
              <a:schemeClr val="accent6">
                <a:lumMod val="40000"/>
                <a:lumOff val="60000"/>
              </a:schemeClr>
            </a:solidFill>
          </a:ln>
        </p:spPr>
        <p:txBody>
          <a:bodyPr wrap="square">
            <a:spAutoFit/>
          </a:bodyPr>
          <a:lstStyle/>
          <a:p>
            <a:r>
              <a:rPr lang="en-US" b="1" dirty="0" smtClean="0"/>
              <a:t>Locomotive </a:t>
            </a:r>
            <a:r>
              <a:rPr lang="ru-RU" b="1" dirty="0" smtClean="0"/>
              <a:t>+ 10 </a:t>
            </a:r>
            <a:r>
              <a:rPr lang="en-US" b="1" dirty="0" smtClean="0"/>
              <a:t>passenger cars</a:t>
            </a:r>
            <a:endParaRPr lang="ru-RU" dirty="0"/>
          </a:p>
        </p:txBody>
      </p:sp>
      <p:sp>
        <p:nvSpPr>
          <p:cNvPr id="9" name="Прямоугольник 8"/>
          <p:cNvSpPr/>
          <p:nvPr/>
        </p:nvSpPr>
        <p:spPr>
          <a:xfrm>
            <a:off x="6560853" y="2376173"/>
            <a:ext cx="2340260" cy="584775"/>
          </a:xfrm>
          <a:prstGeom prst="rect">
            <a:avLst/>
          </a:prstGeom>
          <a:solidFill>
            <a:schemeClr val="bg1"/>
          </a:solidFill>
          <a:ln>
            <a:solidFill>
              <a:schemeClr val="accent6">
                <a:lumMod val="40000"/>
                <a:lumOff val="60000"/>
              </a:schemeClr>
            </a:solidFill>
          </a:ln>
        </p:spPr>
        <p:txBody>
          <a:bodyPr wrap="square">
            <a:spAutoFit/>
          </a:bodyPr>
          <a:lstStyle/>
          <a:p>
            <a:pPr algn="l"/>
            <a:r>
              <a:rPr lang="en-US" b="1" dirty="0" smtClean="0">
                <a:solidFill>
                  <a:schemeClr val="accent5">
                    <a:lumMod val="50000"/>
                  </a:schemeClr>
                </a:solidFill>
              </a:rPr>
              <a:t>green line </a:t>
            </a:r>
            <a:r>
              <a:rPr lang="en-US" b="1" dirty="0" smtClean="0"/>
              <a:t>– experiment</a:t>
            </a:r>
          </a:p>
          <a:p>
            <a:pPr algn="l"/>
            <a:r>
              <a:rPr lang="en-US" b="1" dirty="0" smtClean="0"/>
              <a:t>black line – simulation</a:t>
            </a:r>
            <a:endParaRPr lang="ru-RU" dirty="0"/>
          </a:p>
        </p:txBody>
      </p:sp>
    </p:spTree>
  </p:cSld>
  <p:clrMapOvr>
    <a:masterClrMapping/>
  </p:clrMapOvr>
  <p:transition advClick="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rain3.avi">
            <a:hlinkClick r:id="" action="ppaction://media"/>
          </p:cNvPr>
          <p:cNvPicPr>
            <a:picLocks noRot="1" noChangeAspect="1"/>
          </p:cNvPicPr>
          <p:nvPr>
            <a:videoFile r:link="rId1"/>
          </p:nvPr>
        </p:nvPicPr>
        <p:blipFill>
          <a:blip r:embed="rId4" cstate="print"/>
          <a:stretch>
            <a:fillRect/>
          </a:stretch>
        </p:blipFill>
        <p:spPr>
          <a:xfrm>
            <a:off x="1814553" y="971580"/>
            <a:ext cx="5715000" cy="4648200"/>
          </a:xfrm>
          <a:prstGeom prst="rect">
            <a:avLst/>
          </a:prstGeom>
        </p:spPr>
      </p:pic>
      <p:sp>
        <p:nvSpPr>
          <p:cNvPr id="9" name="TextBox 8"/>
          <p:cNvSpPr txBox="1"/>
          <p:nvPr/>
        </p:nvSpPr>
        <p:spPr>
          <a:xfrm>
            <a:off x="1933578" y="580986"/>
            <a:ext cx="5449923" cy="400110"/>
          </a:xfrm>
          <a:prstGeom prst="rect">
            <a:avLst/>
          </a:prstGeom>
          <a:solidFill>
            <a:schemeClr val="bg1"/>
          </a:solidFill>
        </p:spPr>
        <p:txBody>
          <a:bodyPr wrap="square" rtlCol="0">
            <a:spAutoFit/>
          </a:bodyPr>
          <a:lstStyle/>
          <a:p>
            <a:r>
              <a:rPr lang="en-US" sz="2000" b="1" dirty="0" smtClean="0"/>
              <a:t>Train dynamics simulation</a:t>
            </a:r>
            <a:endParaRPr lang="ru-RU" sz="2000" b="1" dirty="0"/>
          </a:p>
        </p:txBody>
      </p:sp>
      <p:sp>
        <p:nvSpPr>
          <p:cNvPr id="8194" name="Rectangle 6"/>
          <p:cNvSpPr>
            <a:spLocks noGrp="1" noChangeArrowheads="1"/>
          </p:cNvSpPr>
          <p:nvPr>
            <p:ph type="title"/>
          </p:nvPr>
        </p:nvSpPr>
        <p:spPr/>
        <p:txBody>
          <a:bodyPr/>
          <a:lstStyle/>
          <a:p>
            <a:pPr eaLnBrk="1" hangingPunct="1"/>
            <a:r>
              <a:rPr lang="en-US" sz="1800" dirty="0" smtClean="0"/>
              <a:t>Train dynamics simulation</a:t>
            </a:r>
            <a:endParaRPr lang="ru-RU" sz="1800" dirty="0" smtClean="0"/>
          </a:p>
        </p:txBody>
      </p:sp>
      <p:sp>
        <p:nvSpPr>
          <p:cNvPr id="11" name="Rectangle 3"/>
          <p:cNvSpPr txBox="1">
            <a:spLocks noChangeArrowheads="1"/>
          </p:cNvSpPr>
          <p:nvPr/>
        </p:nvSpPr>
        <p:spPr bwMode="auto">
          <a:xfrm>
            <a:off x="276225" y="608013"/>
            <a:ext cx="8456613" cy="5040312"/>
          </a:xfrm>
          <a:prstGeom prst="rect">
            <a:avLst/>
          </a:prstGeom>
          <a:noFill/>
          <a:ln w="9525">
            <a:noFill/>
            <a:miter lim="800000"/>
            <a:headEnd/>
            <a:tailEnd/>
          </a:ln>
        </p:spPr>
        <p:txBody>
          <a:bodyPr/>
          <a:lstStyle/>
          <a:p>
            <a:pPr marL="342900" indent="-342900" algn="l">
              <a:lnSpc>
                <a:spcPct val="140000"/>
              </a:lnSpc>
              <a:spcBef>
                <a:spcPct val="20000"/>
              </a:spcBef>
              <a:buClr>
                <a:srgbClr val="FF0000"/>
              </a:buClr>
              <a:buFont typeface="Wingdings" pitchFamily="2" charset="2"/>
              <a:buChar char="è"/>
              <a:defRPr/>
            </a:pPr>
            <a:endParaRPr lang="en-US" sz="2000" kern="0" dirty="0">
              <a:solidFill>
                <a:srgbClr val="073F89"/>
              </a:solidFill>
              <a:latin typeface="Arial" charset="0"/>
            </a:endParaRPr>
          </a:p>
        </p:txBody>
      </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18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6"/>
          <p:cNvSpPr>
            <a:spLocks noGrp="1" noChangeArrowheads="1"/>
          </p:cNvSpPr>
          <p:nvPr>
            <p:ph type="title"/>
          </p:nvPr>
        </p:nvSpPr>
        <p:spPr/>
        <p:txBody>
          <a:bodyPr/>
          <a:lstStyle/>
          <a:p>
            <a:pPr marL="342900" indent="-342900">
              <a:lnSpc>
                <a:spcPct val="140000"/>
              </a:lnSpc>
              <a:spcBef>
                <a:spcPct val="20000"/>
              </a:spcBef>
            </a:pPr>
            <a:r>
              <a:rPr lang="en-US" sz="1800" dirty="0" smtClean="0">
                <a:solidFill>
                  <a:srgbClr val="073F89"/>
                </a:solidFill>
              </a:rPr>
              <a:t>Comparison with experiments</a:t>
            </a:r>
            <a:endParaRPr lang="ru-RU" sz="1800" dirty="0" smtClean="0">
              <a:solidFill>
                <a:srgbClr val="073F89"/>
              </a:solidFill>
            </a:endParaRPr>
          </a:p>
        </p:txBody>
      </p:sp>
      <p:sp>
        <p:nvSpPr>
          <p:cNvPr id="11" name="Text Box 11"/>
          <p:cNvSpPr txBox="1">
            <a:spLocks noChangeArrowheads="1"/>
          </p:cNvSpPr>
          <p:nvPr/>
        </p:nvSpPr>
        <p:spPr bwMode="auto">
          <a:xfrm>
            <a:off x="1268327" y="2942910"/>
            <a:ext cx="5004556" cy="400110"/>
          </a:xfrm>
          <a:prstGeom prst="rect">
            <a:avLst/>
          </a:prstGeom>
          <a:solidFill>
            <a:srgbClr val="CCECFF"/>
          </a:solidFill>
          <a:ln w="12700">
            <a:noFill/>
            <a:miter lim="800000"/>
            <a:headEnd/>
            <a:tailEnd/>
          </a:ln>
        </p:spPr>
        <p:txBody>
          <a:bodyPr wrap="square">
            <a:spAutoFit/>
          </a:bodyPr>
          <a:lstStyle/>
          <a:p>
            <a:pPr>
              <a:spcBef>
                <a:spcPct val="50000"/>
              </a:spcBef>
            </a:pPr>
            <a:r>
              <a:rPr lang="en-US" sz="2000" dirty="0" smtClean="0">
                <a:solidFill>
                  <a:schemeClr val="accent2"/>
                </a:solidFill>
              </a:rPr>
              <a:t>Longitudinal force for locomotive coupling</a:t>
            </a:r>
            <a:endParaRPr lang="ru-RU" sz="2000" dirty="0"/>
          </a:p>
        </p:txBody>
      </p:sp>
      <p:pic>
        <p:nvPicPr>
          <p:cNvPr id="8" name="Рисунок 7"/>
          <p:cNvPicPr/>
          <p:nvPr/>
        </p:nvPicPr>
        <p:blipFill>
          <a:blip r:embed="rId3" cstate="print"/>
          <a:srcRect/>
          <a:stretch>
            <a:fillRect/>
          </a:stretch>
        </p:blipFill>
        <p:spPr bwMode="auto">
          <a:xfrm>
            <a:off x="1268327" y="914283"/>
            <a:ext cx="4851437" cy="2028627"/>
          </a:xfrm>
          <a:prstGeom prst="rect">
            <a:avLst/>
          </a:prstGeom>
          <a:noFill/>
          <a:ln w="9525">
            <a:noFill/>
            <a:miter lim="800000"/>
            <a:headEnd/>
            <a:tailEnd/>
          </a:ln>
        </p:spPr>
      </p:pic>
      <p:sp>
        <p:nvSpPr>
          <p:cNvPr id="9" name="Text Box 11"/>
          <p:cNvSpPr txBox="1">
            <a:spLocks noChangeArrowheads="1"/>
          </p:cNvSpPr>
          <p:nvPr/>
        </p:nvSpPr>
        <p:spPr bwMode="auto">
          <a:xfrm>
            <a:off x="1421446" y="5946456"/>
            <a:ext cx="4698318" cy="400110"/>
          </a:xfrm>
          <a:prstGeom prst="rect">
            <a:avLst/>
          </a:prstGeom>
          <a:solidFill>
            <a:srgbClr val="CCECFF"/>
          </a:solidFill>
          <a:ln w="12700">
            <a:noFill/>
            <a:miter lim="800000"/>
            <a:headEnd/>
            <a:tailEnd/>
          </a:ln>
        </p:spPr>
        <p:txBody>
          <a:bodyPr wrap="square">
            <a:spAutoFit/>
          </a:bodyPr>
          <a:lstStyle/>
          <a:p>
            <a:pPr>
              <a:spcBef>
                <a:spcPct val="50000"/>
              </a:spcBef>
            </a:pPr>
            <a:r>
              <a:rPr lang="en-US" sz="2000" dirty="0" smtClean="0">
                <a:solidFill>
                  <a:schemeClr val="accent2"/>
                </a:solidFill>
              </a:rPr>
              <a:t>Longitudinal force for 4</a:t>
            </a:r>
            <a:r>
              <a:rPr lang="en-US" sz="2000" baseline="30000" dirty="0" smtClean="0">
                <a:solidFill>
                  <a:schemeClr val="accent2"/>
                </a:solidFill>
              </a:rPr>
              <a:t>th</a:t>
            </a:r>
            <a:r>
              <a:rPr lang="en-US" sz="2000" dirty="0" smtClean="0">
                <a:solidFill>
                  <a:schemeClr val="accent2"/>
                </a:solidFill>
              </a:rPr>
              <a:t> car coupling</a:t>
            </a:r>
            <a:endParaRPr lang="ru-RU" sz="2000" dirty="0" smtClean="0"/>
          </a:p>
        </p:txBody>
      </p:sp>
      <p:pic>
        <p:nvPicPr>
          <p:cNvPr id="13" name="Рисунок 12"/>
          <p:cNvPicPr/>
          <p:nvPr/>
        </p:nvPicPr>
        <p:blipFill>
          <a:blip r:embed="rId4" cstate="print"/>
          <a:srcRect/>
          <a:stretch>
            <a:fillRect/>
          </a:stretch>
        </p:blipFill>
        <p:spPr bwMode="auto">
          <a:xfrm>
            <a:off x="1034505" y="3543075"/>
            <a:ext cx="5238378" cy="2388667"/>
          </a:xfrm>
          <a:prstGeom prst="rect">
            <a:avLst/>
          </a:prstGeom>
          <a:noFill/>
          <a:ln w="9525">
            <a:noFill/>
            <a:miter lim="800000"/>
            <a:headEnd/>
            <a:tailEnd/>
          </a:ln>
        </p:spPr>
      </p:pic>
      <p:sp>
        <p:nvSpPr>
          <p:cNvPr id="12" name="Прямоугольник 11"/>
          <p:cNvSpPr/>
          <p:nvPr/>
        </p:nvSpPr>
        <p:spPr>
          <a:xfrm>
            <a:off x="1736379" y="550711"/>
            <a:ext cx="3967163" cy="338554"/>
          </a:xfrm>
          <a:prstGeom prst="rect">
            <a:avLst/>
          </a:prstGeom>
          <a:solidFill>
            <a:srgbClr val="CCECFF"/>
          </a:solidFill>
          <a:ln>
            <a:solidFill>
              <a:schemeClr val="accent6">
                <a:lumMod val="40000"/>
                <a:lumOff val="60000"/>
              </a:schemeClr>
            </a:solidFill>
          </a:ln>
        </p:spPr>
        <p:txBody>
          <a:bodyPr wrap="square">
            <a:spAutoFit/>
          </a:bodyPr>
          <a:lstStyle/>
          <a:p>
            <a:r>
              <a:rPr lang="en-US" b="1" dirty="0" smtClean="0"/>
              <a:t>Locomotive </a:t>
            </a:r>
            <a:r>
              <a:rPr lang="ru-RU" b="1" dirty="0" smtClean="0"/>
              <a:t>+ 10 </a:t>
            </a:r>
            <a:r>
              <a:rPr lang="en-US" b="1" dirty="0" smtClean="0"/>
              <a:t>passenger cars</a:t>
            </a:r>
            <a:endParaRPr lang="ru-RU" dirty="0"/>
          </a:p>
        </p:txBody>
      </p:sp>
      <p:sp>
        <p:nvSpPr>
          <p:cNvPr id="10" name="Прямоугольник 9"/>
          <p:cNvSpPr/>
          <p:nvPr/>
        </p:nvSpPr>
        <p:spPr>
          <a:xfrm>
            <a:off x="6560853" y="2376173"/>
            <a:ext cx="2340260" cy="584775"/>
          </a:xfrm>
          <a:prstGeom prst="rect">
            <a:avLst/>
          </a:prstGeom>
          <a:solidFill>
            <a:schemeClr val="bg1"/>
          </a:solidFill>
          <a:ln>
            <a:solidFill>
              <a:schemeClr val="accent6">
                <a:lumMod val="40000"/>
                <a:lumOff val="60000"/>
              </a:schemeClr>
            </a:solidFill>
          </a:ln>
        </p:spPr>
        <p:txBody>
          <a:bodyPr wrap="square">
            <a:spAutoFit/>
          </a:bodyPr>
          <a:lstStyle/>
          <a:p>
            <a:pPr algn="l"/>
            <a:r>
              <a:rPr lang="en-US" b="1" dirty="0" smtClean="0">
                <a:solidFill>
                  <a:schemeClr val="accent5">
                    <a:lumMod val="50000"/>
                  </a:schemeClr>
                </a:solidFill>
              </a:rPr>
              <a:t>green line </a:t>
            </a:r>
            <a:r>
              <a:rPr lang="en-US" b="1" dirty="0" smtClean="0"/>
              <a:t>– experiment</a:t>
            </a:r>
          </a:p>
          <a:p>
            <a:pPr algn="l"/>
            <a:r>
              <a:rPr lang="en-US" b="1" dirty="0" smtClean="0"/>
              <a:t>black line – simulation</a:t>
            </a:r>
            <a:endParaRPr lang="ru-RU" dirty="0"/>
          </a:p>
        </p:txBody>
      </p:sp>
    </p:spTree>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Grp="1" noChangeArrowheads="1"/>
          </p:cNvSpPr>
          <p:nvPr>
            <p:ph type="title"/>
          </p:nvPr>
        </p:nvSpPr>
        <p:spPr/>
        <p:txBody>
          <a:bodyPr/>
          <a:lstStyle/>
          <a:p>
            <a:pPr eaLnBrk="1" hangingPunct="1"/>
            <a:r>
              <a:rPr lang="en-US" sz="1800" smtClean="0"/>
              <a:t>Contents</a:t>
            </a:r>
            <a:endParaRPr lang="ru-RU" sz="1800" smtClean="0"/>
          </a:p>
        </p:txBody>
      </p:sp>
      <p:sp>
        <p:nvSpPr>
          <p:cNvPr id="11" name="Rectangle 3"/>
          <p:cNvSpPr txBox="1">
            <a:spLocks noChangeArrowheads="1"/>
          </p:cNvSpPr>
          <p:nvPr/>
        </p:nvSpPr>
        <p:spPr bwMode="auto">
          <a:xfrm>
            <a:off x="276225" y="608013"/>
            <a:ext cx="8456613" cy="5040312"/>
          </a:xfrm>
          <a:prstGeom prst="rect">
            <a:avLst/>
          </a:prstGeom>
          <a:noFill/>
          <a:ln w="9525">
            <a:noFill/>
            <a:miter lim="800000"/>
            <a:headEnd/>
            <a:tailEnd/>
          </a:ln>
        </p:spPr>
        <p:txBody>
          <a:bodyPr/>
          <a:lstStyle/>
          <a:p>
            <a:pPr marL="342900" indent="-342900" algn="l">
              <a:lnSpc>
                <a:spcPct val="140000"/>
              </a:lnSpc>
              <a:spcBef>
                <a:spcPct val="20000"/>
              </a:spcBef>
              <a:buClr>
                <a:schemeClr val="accent2"/>
              </a:buClr>
              <a:buFont typeface="Wingdings" pitchFamily="2" charset="2"/>
              <a:buChar char="è"/>
              <a:defRPr/>
            </a:pPr>
            <a:r>
              <a:rPr lang="en-US" sz="2000" kern="0" dirty="0">
                <a:solidFill>
                  <a:srgbClr val="073F89"/>
                </a:solidFill>
                <a:latin typeface="Arial" charset="0"/>
              </a:rPr>
              <a:t>Introduction</a:t>
            </a:r>
          </a:p>
          <a:p>
            <a:pPr marL="342900" indent="-342900" algn="l">
              <a:lnSpc>
                <a:spcPct val="140000"/>
              </a:lnSpc>
              <a:spcBef>
                <a:spcPct val="20000"/>
              </a:spcBef>
              <a:buClr>
                <a:schemeClr val="accent2"/>
              </a:buClr>
              <a:buFont typeface="Wingdings" pitchFamily="2" charset="2"/>
              <a:buChar char="è"/>
              <a:defRPr/>
            </a:pPr>
            <a:r>
              <a:rPr lang="en-US" sz="2000" kern="0" dirty="0">
                <a:solidFill>
                  <a:srgbClr val="073F89"/>
                </a:solidFill>
                <a:latin typeface="Arial" charset="0"/>
              </a:rPr>
              <a:t>Train simulator concept</a:t>
            </a:r>
            <a:endParaRPr lang="ru-RU" sz="2000" kern="0" dirty="0">
              <a:solidFill>
                <a:srgbClr val="073F89"/>
              </a:solidFill>
              <a:latin typeface="Arial" charset="0"/>
            </a:endParaRPr>
          </a:p>
          <a:p>
            <a:pPr marL="342900" indent="-342900" algn="l">
              <a:lnSpc>
                <a:spcPct val="140000"/>
              </a:lnSpc>
              <a:spcBef>
                <a:spcPct val="20000"/>
              </a:spcBef>
              <a:buClr>
                <a:schemeClr val="accent6"/>
              </a:buClr>
              <a:buFont typeface="Wingdings" pitchFamily="2" charset="2"/>
              <a:buChar char="è"/>
              <a:defRPr/>
            </a:pPr>
            <a:r>
              <a:rPr lang="en-US" sz="2000" kern="0" dirty="0">
                <a:solidFill>
                  <a:srgbClr val="073F89"/>
                </a:solidFill>
                <a:latin typeface="Arial" charset="0"/>
              </a:rPr>
              <a:t>Train model for simulator</a:t>
            </a:r>
            <a:endParaRPr lang="ru-RU" sz="2000" kern="0" dirty="0">
              <a:solidFill>
                <a:srgbClr val="073F89"/>
              </a:solidFill>
              <a:latin typeface="Arial" charset="0"/>
            </a:endParaRPr>
          </a:p>
          <a:p>
            <a:pPr marL="342900" indent="-342900" algn="l">
              <a:lnSpc>
                <a:spcPct val="140000"/>
              </a:lnSpc>
              <a:spcBef>
                <a:spcPct val="20000"/>
              </a:spcBef>
              <a:buClr>
                <a:schemeClr val="accent6"/>
              </a:buClr>
              <a:buFont typeface="Wingdings" pitchFamily="2" charset="2"/>
              <a:buChar char="è"/>
              <a:defRPr/>
            </a:pPr>
            <a:r>
              <a:rPr lang="en-US" sz="2000" kern="0" dirty="0">
                <a:solidFill>
                  <a:srgbClr val="073F89"/>
                </a:solidFill>
                <a:latin typeface="Arial" charset="0"/>
              </a:rPr>
              <a:t>Track model for simulator</a:t>
            </a:r>
          </a:p>
          <a:p>
            <a:pPr marL="342900" indent="-342900" algn="l">
              <a:lnSpc>
                <a:spcPct val="140000"/>
              </a:lnSpc>
              <a:spcBef>
                <a:spcPct val="20000"/>
              </a:spcBef>
              <a:buClr>
                <a:schemeClr val="accent6"/>
              </a:buClr>
              <a:buFont typeface="Wingdings" pitchFamily="2" charset="2"/>
              <a:buChar char="è"/>
              <a:defRPr/>
            </a:pPr>
            <a:r>
              <a:rPr lang="en-US" altLang="zh-CN" sz="2000" kern="0" dirty="0" smtClean="0">
                <a:solidFill>
                  <a:srgbClr val="073F89"/>
                </a:solidFill>
                <a:latin typeface="Arial" charset="0"/>
                <a:ea typeface="宋体" charset="-128"/>
              </a:rPr>
              <a:t>Comparison with experiment</a:t>
            </a:r>
          </a:p>
          <a:p>
            <a:pPr marL="342900" indent="-342900" algn="l">
              <a:lnSpc>
                <a:spcPct val="140000"/>
              </a:lnSpc>
              <a:spcBef>
                <a:spcPct val="20000"/>
              </a:spcBef>
              <a:buClr>
                <a:srgbClr val="FF0000"/>
              </a:buClr>
              <a:buFont typeface="Wingdings" pitchFamily="2" charset="2"/>
              <a:buChar char="è"/>
              <a:defRPr/>
            </a:pPr>
            <a:r>
              <a:rPr lang="en-US" sz="2000" kern="0" dirty="0" smtClean="0">
                <a:solidFill>
                  <a:srgbClr val="073F89"/>
                </a:solidFill>
                <a:latin typeface="Arial" charset="0"/>
                <a:ea typeface="宋体" charset="-128"/>
              </a:rPr>
              <a:t>Conclusions</a:t>
            </a:r>
            <a:endParaRPr lang="en-US" sz="2000" kern="0" dirty="0">
              <a:solidFill>
                <a:srgbClr val="073F89"/>
              </a:solidFill>
              <a:latin typeface="Arial" charset="0"/>
            </a:endParaRPr>
          </a:p>
        </p:txBody>
      </p:sp>
    </p:spTree>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6"/>
          <p:cNvSpPr>
            <a:spLocks noGrp="1" noChangeArrowheads="1"/>
          </p:cNvSpPr>
          <p:nvPr>
            <p:ph type="title"/>
          </p:nvPr>
        </p:nvSpPr>
        <p:spPr/>
        <p:txBody>
          <a:bodyPr/>
          <a:lstStyle/>
          <a:p>
            <a:pPr marL="342900" indent="-342900">
              <a:lnSpc>
                <a:spcPct val="140000"/>
              </a:lnSpc>
              <a:spcBef>
                <a:spcPct val="20000"/>
              </a:spcBef>
            </a:pPr>
            <a:r>
              <a:rPr lang="en-US" sz="1800" dirty="0" smtClean="0">
                <a:solidFill>
                  <a:srgbClr val="073F89"/>
                </a:solidFill>
              </a:rPr>
              <a:t>Conclusions</a:t>
            </a:r>
            <a:endParaRPr lang="ru-RU" sz="1800" dirty="0" smtClean="0">
              <a:solidFill>
                <a:srgbClr val="073F89"/>
              </a:solidFill>
            </a:endParaRPr>
          </a:p>
        </p:txBody>
      </p:sp>
      <p:sp>
        <p:nvSpPr>
          <p:cNvPr id="5" name="Прямоугольник 4"/>
          <p:cNvSpPr/>
          <p:nvPr/>
        </p:nvSpPr>
        <p:spPr>
          <a:xfrm>
            <a:off x="263466" y="727038"/>
            <a:ext cx="8361476" cy="3208713"/>
          </a:xfrm>
          <a:prstGeom prst="rect">
            <a:avLst/>
          </a:prstGeom>
          <a:ln>
            <a:solidFill>
              <a:schemeClr val="bg1"/>
            </a:solidFill>
          </a:ln>
        </p:spPr>
        <p:txBody>
          <a:bodyPr wrap="square">
            <a:spAutoFit/>
          </a:bodyPr>
          <a:lstStyle/>
          <a:p>
            <a:pPr marL="266700" indent="-266700" algn="just">
              <a:buFont typeface="Wingdings" pitchFamily="2" charset="2"/>
              <a:buChar char="ü"/>
            </a:pPr>
            <a:r>
              <a:rPr lang="en-US" sz="1800" b="1" dirty="0" smtClean="0"/>
              <a:t>Train simulator is the field of practical application of real-time train dynamics simulation</a:t>
            </a:r>
            <a:r>
              <a:rPr lang="ru-RU" sz="1800" b="1" dirty="0" smtClean="0"/>
              <a:t>.</a:t>
            </a:r>
          </a:p>
          <a:p>
            <a:pPr marL="266700" indent="-266700" algn="just">
              <a:buFont typeface="Wingdings" pitchFamily="2" charset="2"/>
              <a:buChar char="ü"/>
            </a:pPr>
            <a:endParaRPr lang="ru-RU" sz="800" b="1" dirty="0" smtClean="0"/>
          </a:p>
          <a:p>
            <a:pPr marL="266700" indent="-266700" algn="just">
              <a:buFont typeface="Wingdings" pitchFamily="2" charset="2"/>
              <a:buChar char="ü"/>
            </a:pPr>
            <a:r>
              <a:rPr lang="en-US" sz="1800" b="1" dirty="0" smtClean="0"/>
              <a:t>Specifics of the application is in the necessity of high accuracy with high performance of evaluations.</a:t>
            </a:r>
          </a:p>
          <a:p>
            <a:pPr marL="266700" indent="-266700" algn="just">
              <a:buFont typeface="Wingdings" pitchFamily="2" charset="2"/>
              <a:buChar char="ü"/>
            </a:pPr>
            <a:endParaRPr lang="en-US" sz="800" b="1" dirty="0" smtClean="0"/>
          </a:p>
          <a:p>
            <a:pPr marL="266700" indent="-266700" algn="just">
              <a:buFont typeface="Wingdings" pitchFamily="2" charset="2"/>
              <a:buChar char="ü"/>
            </a:pPr>
            <a:r>
              <a:rPr lang="en-US" sz="1800" b="1" dirty="0" smtClean="0"/>
              <a:t>The application requires simulation of all locomotive systems: traction and </a:t>
            </a:r>
            <a:r>
              <a:rPr lang="en-US" sz="1800" b="1" dirty="0" err="1" smtClean="0"/>
              <a:t>electrodynamic</a:t>
            </a:r>
            <a:r>
              <a:rPr lang="en-US" sz="1800" b="1" dirty="0" smtClean="0"/>
              <a:t> braking system, pneumatic braking system, electrical system, as well a non-standard description of track model.</a:t>
            </a:r>
          </a:p>
          <a:p>
            <a:pPr marL="266700" indent="-266700" algn="just">
              <a:buFont typeface="Wingdings" pitchFamily="2" charset="2"/>
              <a:buChar char="ü"/>
            </a:pPr>
            <a:endParaRPr lang="en-US" sz="800" b="1" dirty="0" smtClean="0"/>
          </a:p>
          <a:p>
            <a:pPr marL="266700" indent="-266700" algn="just">
              <a:buFont typeface="Wingdings" pitchFamily="2" charset="2"/>
              <a:buChar char="ü"/>
            </a:pPr>
            <a:r>
              <a:rPr lang="en-US" sz="1800" b="1" dirty="0" smtClean="0"/>
              <a:t>Simulation of pneumatic braking system of train demands the development of number of models of braking equipment connected with main brake pipe. Difference scheme can be used successfully for operating of the system. </a:t>
            </a:r>
          </a:p>
        </p:txBody>
      </p:sp>
      <p:grpSp>
        <p:nvGrpSpPr>
          <p:cNvPr id="7" name="Группа 6"/>
          <p:cNvGrpSpPr/>
          <p:nvPr/>
        </p:nvGrpSpPr>
        <p:grpSpPr>
          <a:xfrm>
            <a:off x="117414" y="4311446"/>
            <a:ext cx="8471016" cy="1600438"/>
            <a:chOff x="117414" y="4006054"/>
            <a:chExt cx="8471016" cy="1600438"/>
          </a:xfrm>
        </p:grpSpPr>
        <p:pic>
          <p:nvPicPr>
            <p:cNvPr id="4" name="Рисунок 8" descr="Z:\TEXTS\UM\Дизайн 5.0\logo\umid.jpg"/>
            <p:cNvPicPr>
              <a:picLocks noChangeAspect="1" noChangeArrowheads="1"/>
            </p:cNvPicPr>
            <p:nvPr/>
          </p:nvPicPr>
          <p:blipFill>
            <a:blip r:embed="rId3" cstate="print"/>
            <a:srcRect/>
            <a:stretch>
              <a:fillRect/>
            </a:stretch>
          </p:blipFill>
          <p:spPr bwMode="auto">
            <a:xfrm>
              <a:off x="117414" y="4235653"/>
              <a:ext cx="2257482" cy="1092023"/>
            </a:xfrm>
            <a:prstGeom prst="rect">
              <a:avLst/>
            </a:prstGeom>
            <a:noFill/>
            <a:ln w="9525">
              <a:solidFill>
                <a:schemeClr val="bg1"/>
              </a:solidFill>
              <a:miter lim="800000"/>
              <a:headEnd/>
              <a:tailEnd/>
            </a:ln>
          </p:spPr>
        </p:pic>
        <p:sp>
          <p:nvSpPr>
            <p:cNvPr id="6" name="Прямоугольник 5"/>
            <p:cNvSpPr/>
            <p:nvPr/>
          </p:nvSpPr>
          <p:spPr>
            <a:xfrm>
              <a:off x="2484437" y="4006054"/>
              <a:ext cx="6103993" cy="1600438"/>
            </a:xfrm>
            <a:prstGeom prst="rect">
              <a:avLst/>
            </a:prstGeom>
            <a:ln>
              <a:solidFill>
                <a:schemeClr val="bg1"/>
              </a:solidFill>
            </a:ln>
          </p:spPr>
          <p:txBody>
            <a:bodyPr wrap="square">
              <a:spAutoFit/>
            </a:bodyPr>
            <a:lstStyle/>
            <a:p>
              <a:pPr marL="266700" indent="-266700" algn="just">
                <a:buFont typeface="Wingdings" pitchFamily="2" charset="2"/>
                <a:buChar char="ü"/>
              </a:pPr>
              <a:r>
                <a:rPr lang="en-US" sz="1800" b="1" dirty="0" smtClean="0"/>
                <a:t>UM is an example of usage of MBSD software for the creation of Math Core of train simulator.</a:t>
              </a:r>
            </a:p>
            <a:p>
              <a:pPr marL="266700" indent="-266700" algn="just">
                <a:buFont typeface="Wingdings" pitchFamily="2" charset="2"/>
                <a:buChar char="ü"/>
              </a:pPr>
              <a:endParaRPr lang="en-US" sz="800" b="1" dirty="0" smtClean="0"/>
            </a:p>
            <a:p>
              <a:pPr marL="266700" indent="-266700" algn="just">
                <a:buFont typeface="Wingdings" pitchFamily="2" charset="2"/>
                <a:buChar char="ü"/>
              </a:pPr>
              <a:r>
                <a:rPr lang="en-US" sz="1800" b="1" dirty="0" smtClean="0"/>
                <a:t>UM algorithms and usage of specialized models of train and track result in admissible performance with adequate accuracy of the results.  </a:t>
              </a:r>
            </a:p>
          </p:txBody>
        </p:sp>
      </p:grpSp>
    </p:spTree>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300038" y="55563"/>
            <a:ext cx="8229600" cy="393700"/>
          </a:xfrm>
        </p:spPr>
        <p:txBody>
          <a:bodyPr/>
          <a:lstStyle/>
          <a:p>
            <a:pPr eaLnBrk="1" hangingPunct="1"/>
            <a:r>
              <a:rPr lang="en-US" sz="1800" smtClean="0">
                <a:solidFill>
                  <a:schemeClr val="hlink"/>
                </a:solidFill>
              </a:rPr>
              <a:t>Thank you!</a:t>
            </a:r>
            <a:endParaRPr lang="ru-RU" sz="1800" smtClean="0">
              <a:solidFill>
                <a:schemeClr val="hlink"/>
              </a:solidFill>
            </a:endParaRPr>
          </a:p>
        </p:txBody>
      </p:sp>
      <p:sp>
        <p:nvSpPr>
          <p:cNvPr id="30723" name="Rectangle 13"/>
          <p:cNvSpPr>
            <a:spLocks noChangeArrowheads="1"/>
          </p:cNvSpPr>
          <p:nvPr/>
        </p:nvSpPr>
        <p:spPr bwMode="auto">
          <a:xfrm>
            <a:off x="0" y="2078038"/>
            <a:ext cx="9144000" cy="1851025"/>
          </a:xfrm>
          <a:prstGeom prst="rect">
            <a:avLst/>
          </a:prstGeom>
          <a:noFill/>
          <a:ln w="9525">
            <a:noFill/>
            <a:miter lim="800000"/>
            <a:headEnd/>
            <a:tailEnd/>
          </a:ln>
        </p:spPr>
        <p:txBody>
          <a:bodyPr anchor="ctr"/>
          <a:lstStyle/>
          <a:p>
            <a:r>
              <a:rPr lang="en-US" sz="3600">
                <a:latin typeface="Arial" charset="0"/>
              </a:rPr>
              <a:t>Thank you for your kind attention!</a:t>
            </a:r>
            <a:endParaRPr lang="ru-RU" sz="3600">
              <a:latin typeface="Arial" charset="0"/>
            </a:endParaRPr>
          </a:p>
          <a:p>
            <a:endParaRPr lang="ru-RU" sz="1800">
              <a:latin typeface="Arial" charset="0"/>
            </a:endParaRPr>
          </a:p>
        </p:txBody>
      </p:sp>
      <p:pic>
        <p:nvPicPr>
          <p:cNvPr id="30724" name="Рисунок 8" descr="Z:\TEXTS\UM\Дизайн 5.0\logo\umid.jpg"/>
          <p:cNvPicPr>
            <a:picLocks noChangeAspect="1" noChangeArrowheads="1"/>
          </p:cNvPicPr>
          <p:nvPr/>
        </p:nvPicPr>
        <p:blipFill>
          <a:blip r:embed="rId3" cstate="print"/>
          <a:srcRect/>
          <a:stretch>
            <a:fillRect/>
          </a:stretch>
        </p:blipFill>
        <p:spPr bwMode="auto">
          <a:xfrm>
            <a:off x="3268663" y="4375150"/>
            <a:ext cx="2635250" cy="1274763"/>
          </a:xfrm>
          <a:prstGeom prst="rect">
            <a:avLst/>
          </a:prstGeom>
          <a:noFill/>
          <a:ln w="9525">
            <a:noFill/>
            <a:miter lim="800000"/>
            <a:headEnd/>
            <a:tailEnd/>
          </a:ln>
        </p:spPr>
      </p:pic>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943064" y="5583267"/>
            <a:ext cx="5449923" cy="400110"/>
          </a:xfrm>
          <a:prstGeom prst="rect">
            <a:avLst/>
          </a:prstGeom>
          <a:solidFill>
            <a:schemeClr val="bg1"/>
          </a:solidFill>
        </p:spPr>
        <p:txBody>
          <a:bodyPr wrap="square" rtlCol="0">
            <a:spAutoFit/>
          </a:bodyPr>
          <a:lstStyle/>
          <a:p>
            <a:r>
              <a:rPr lang="en-US" sz="2000" b="1" dirty="0" smtClean="0"/>
              <a:t>Real-time train dynamics simulation</a:t>
            </a:r>
            <a:endParaRPr lang="ru-RU" sz="2000" b="1" dirty="0"/>
          </a:p>
        </p:txBody>
      </p:sp>
      <p:sp>
        <p:nvSpPr>
          <p:cNvPr id="8194" name="Rectangle 6"/>
          <p:cNvSpPr>
            <a:spLocks noGrp="1" noChangeArrowheads="1"/>
          </p:cNvSpPr>
          <p:nvPr>
            <p:ph type="title"/>
          </p:nvPr>
        </p:nvSpPr>
        <p:spPr/>
        <p:txBody>
          <a:bodyPr/>
          <a:lstStyle/>
          <a:p>
            <a:pPr eaLnBrk="1" hangingPunct="1"/>
            <a:r>
              <a:rPr lang="en-US" sz="1800" dirty="0" smtClean="0"/>
              <a:t>Train dynamics simulation</a:t>
            </a:r>
            <a:endParaRPr lang="ru-RU" sz="1800" dirty="0" smtClean="0"/>
          </a:p>
        </p:txBody>
      </p:sp>
      <p:sp>
        <p:nvSpPr>
          <p:cNvPr id="11" name="Rectangle 3"/>
          <p:cNvSpPr txBox="1">
            <a:spLocks noChangeArrowheads="1"/>
          </p:cNvSpPr>
          <p:nvPr/>
        </p:nvSpPr>
        <p:spPr bwMode="auto">
          <a:xfrm>
            <a:off x="276225" y="608013"/>
            <a:ext cx="8456613" cy="5040312"/>
          </a:xfrm>
          <a:prstGeom prst="rect">
            <a:avLst/>
          </a:prstGeom>
          <a:noFill/>
          <a:ln w="9525">
            <a:noFill/>
            <a:miter lim="800000"/>
            <a:headEnd/>
            <a:tailEnd/>
          </a:ln>
        </p:spPr>
        <p:txBody>
          <a:bodyPr/>
          <a:lstStyle/>
          <a:p>
            <a:pPr marL="342900" indent="-342900" algn="l">
              <a:lnSpc>
                <a:spcPct val="140000"/>
              </a:lnSpc>
              <a:spcBef>
                <a:spcPct val="20000"/>
              </a:spcBef>
              <a:buClr>
                <a:srgbClr val="FF0000"/>
              </a:buClr>
              <a:buFont typeface="Wingdings" pitchFamily="2" charset="2"/>
              <a:buChar char="è"/>
              <a:defRPr/>
            </a:pPr>
            <a:endParaRPr lang="en-US" sz="2000" kern="0" dirty="0">
              <a:solidFill>
                <a:srgbClr val="073F89"/>
              </a:solidFill>
              <a:latin typeface="Arial" charset="0"/>
            </a:endParaRPr>
          </a:p>
        </p:txBody>
      </p:sp>
      <p:grpSp>
        <p:nvGrpSpPr>
          <p:cNvPr id="2" name="Группа 7"/>
          <p:cNvGrpSpPr/>
          <p:nvPr/>
        </p:nvGrpSpPr>
        <p:grpSpPr>
          <a:xfrm>
            <a:off x="1760499" y="617499"/>
            <a:ext cx="5815053" cy="4965768"/>
            <a:chOff x="1614447" y="569955"/>
            <a:chExt cx="5815053" cy="4965768"/>
          </a:xfrm>
        </p:grpSpPr>
        <p:pic>
          <p:nvPicPr>
            <p:cNvPr id="6" name="Resim 1" descr="D:\Dropbox\My Dropbox\UMLAB-MRC\Stage-3-2\images\Cabin.TIF"/>
            <p:cNvPicPr>
              <a:picLocks noChangeAspect="1"/>
            </p:cNvPicPr>
            <p:nvPr/>
          </p:nvPicPr>
          <p:blipFill>
            <a:blip r:embed="rId3" cstate="print">
              <a:lum bright="10000" contrast="20000"/>
            </a:blip>
            <a:srcRect r="4801" b="1407"/>
            <a:stretch>
              <a:fillRect/>
            </a:stretch>
          </p:blipFill>
          <p:spPr bwMode="auto">
            <a:xfrm>
              <a:off x="1614447" y="982629"/>
              <a:ext cx="5815053" cy="4553094"/>
            </a:xfrm>
            <a:prstGeom prst="rect">
              <a:avLst/>
            </a:prstGeom>
            <a:noFill/>
            <a:ln w="9525">
              <a:noFill/>
              <a:miter lim="800000"/>
              <a:headEnd/>
              <a:tailEnd/>
            </a:ln>
          </p:spPr>
        </p:pic>
        <p:sp>
          <p:nvSpPr>
            <p:cNvPr id="7" name="TextBox 6"/>
            <p:cNvSpPr txBox="1"/>
            <p:nvPr/>
          </p:nvSpPr>
          <p:spPr>
            <a:xfrm>
              <a:off x="1787526" y="569955"/>
              <a:ext cx="5449923" cy="400110"/>
            </a:xfrm>
            <a:prstGeom prst="rect">
              <a:avLst/>
            </a:prstGeom>
            <a:solidFill>
              <a:schemeClr val="bg1"/>
            </a:solidFill>
          </p:spPr>
          <p:txBody>
            <a:bodyPr wrap="square" rtlCol="0">
              <a:spAutoFit/>
            </a:bodyPr>
            <a:lstStyle/>
            <a:p>
              <a:r>
                <a:rPr lang="en-US" sz="2000" b="1" dirty="0" smtClean="0"/>
                <a:t>Train simulator</a:t>
              </a:r>
              <a:endParaRPr lang="ru-RU" sz="2000" b="1" dirty="0"/>
            </a:p>
          </p:txBody>
        </p:sp>
      </p:gr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1+#ppt_w/2"/>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6"/>
          <p:cNvSpPr>
            <a:spLocks noGrp="1" noChangeArrowheads="1"/>
          </p:cNvSpPr>
          <p:nvPr>
            <p:ph type="title"/>
          </p:nvPr>
        </p:nvSpPr>
        <p:spPr/>
        <p:txBody>
          <a:bodyPr/>
          <a:lstStyle/>
          <a:p>
            <a:pPr eaLnBrk="1" hangingPunct="1"/>
            <a:r>
              <a:rPr lang="en-US" sz="1800" smtClean="0"/>
              <a:t>Contents</a:t>
            </a:r>
            <a:endParaRPr lang="ru-RU" sz="1800" smtClean="0"/>
          </a:p>
        </p:txBody>
      </p:sp>
      <p:sp>
        <p:nvSpPr>
          <p:cNvPr id="11" name="Rectangle 3"/>
          <p:cNvSpPr txBox="1">
            <a:spLocks noChangeArrowheads="1"/>
          </p:cNvSpPr>
          <p:nvPr/>
        </p:nvSpPr>
        <p:spPr bwMode="auto">
          <a:xfrm>
            <a:off x="276225" y="608013"/>
            <a:ext cx="8456613" cy="5040312"/>
          </a:xfrm>
          <a:prstGeom prst="rect">
            <a:avLst/>
          </a:prstGeom>
          <a:noFill/>
          <a:ln w="9525">
            <a:noFill/>
            <a:miter lim="800000"/>
            <a:headEnd/>
            <a:tailEnd/>
          </a:ln>
        </p:spPr>
        <p:txBody>
          <a:bodyPr/>
          <a:lstStyle/>
          <a:p>
            <a:pPr marL="342900" indent="-342900" algn="l">
              <a:lnSpc>
                <a:spcPct val="140000"/>
              </a:lnSpc>
              <a:spcBef>
                <a:spcPct val="20000"/>
              </a:spcBef>
              <a:buClr>
                <a:schemeClr val="accent2"/>
              </a:buClr>
              <a:buFont typeface="Wingdings" pitchFamily="2" charset="2"/>
              <a:buChar char="è"/>
              <a:defRPr/>
            </a:pPr>
            <a:r>
              <a:rPr lang="en-US" sz="2000" kern="0" dirty="0">
                <a:solidFill>
                  <a:srgbClr val="073F89"/>
                </a:solidFill>
                <a:latin typeface="Arial" charset="0"/>
              </a:rPr>
              <a:t>Introduction</a:t>
            </a:r>
          </a:p>
          <a:p>
            <a:pPr marL="342900" indent="-342900" algn="l">
              <a:lnSpc>
                <a:spcPct val="140000"/>
              </a:lnSpc>
              <a:spcBef>
                <a:spcPct val="20000"/>
              </a:spcBef>
              <a:buClr>
                <a:srgbClr val="FF0000"/>
              </a:buClr>
              <a:buFont typeface="Wingdings" pitchFamily="2" charset="2"/>
              <a:buChar char="è"/>
              <a:defRPr/>
            </a:pPr>
            <a:r>
              <a:rPr lang="en-US" sz="2000" kern="0" dirty="0">
                <a:solidFill>
                  <a:srgbClr val="073F89"/>
                </a:solidFill>
                <a:latin typeface="Arial" charset="0"/>
              </a:rPr>
              <a:t>Train simulator concept</a:t>
            </a:r>
            <a:endParaRPr lang="ru-RU" sz="2000" kern="0" dirty="0">
              <a:solidFill>
                <a:srgbClr val="073F89"/>
              </a:solidFill>
              <a:latin typeface="Arial" charset="0"/>
            </a:endParaRPr>
          </a:p>
          <a:p>
            <a:pPr marL="342900" indent="-342900" algn="l">
              <a:lnSpc>
                <a:spcPct val="140000"/>
              </a:lnSpc>
              <a:spcBef>
                <a:spcPct val="20000"/>
              </a:spcBef>
              <a:buClr>
                <a:schemeClr val="accent2"/>
              </a:buClr>
              <a:buFont typeface="Wingdings" pitchFamily="2" charset="2"/>
              <a:buChar char="è"/>
              <a:defRPr/>
            </a:pPr>
            <a:r>
              <a:rPr lang="en-US" sz="2000" kern="0" dirty="0">
                <a:solidFill>
                  <a:srgbClr val="073F89"/>
                </a:solidFill>
                <a:latin typeface="Arial" charset="0"/>
              </a:rPr>
              <a:t>Train models for simulator</a:t>
            </a:r>
            <a:endParaRPr lang="ru-RU" sz="2000" kern="0" dirty="0">
              <a:solidFill>
                <a:srgbClr val="073F89"/>
              </a:solidFill>
              <a:latin typeface="Arial" charset="0"/>
            </a:endParaRPr>
          </a:p>
          <a:p>
            <a:pPr marL="342900" indent="-342900" algn="l">
              <a:lnSpc>
                <a:spcPct val="140000"/>
              </a:lnSpc>
              <a:spcBef>
                <a:spcPct val="20000"/>
              </a:spcBef>
              <a:buClr>
                <a:schemeClr val="accent2"/>
              </a:buClr>
              <a:buFont typeface="Wingdings" pitchFamily="2" charset="2"/>
              <a:buChar char="è"/>
              <a:defRPr/>
            </a:pPr>
            <a:r>
              <a:rPr lang="en-US" sz="2000" kern="0" dirty="0">
                <a:solidFill>
                  <a:srgbClr val="073F89"/>
                </a:solidFill>
                <a:latin typeface="Arial" charset="0"/>
              </a:rPr>
              <a:t>Track model for </a:t>
            </a:r>
            <a:r>
              <a:rPr lang="en-US" sz="2000" kern="0" dirty="0" smtClean="0">
                <a:solidFill>
                  <a:srgbClr val="073F89"/>
                </a:solidFill>
                <a:latin typeface="Arial" charset="0"/>
              </a:rPr>
              <a:t>simulator</a:t>
            </a:r>
          </a:p>
          <a:p>
            <a:pPr marL="342900" indent="-342900" algn="l">
              <a:lnSpc>
                <a:spcPct val="140000"/>
              </a:lnSpc>
              <a:spcBef>
                <a:spcPct val="20000"/>
              </a:spcBef>
              <a:buClr>
                <a:schemeClr val="accent2"/>
              </a:buClr>
              <a:buFont typeface="Wingdings" pitchFamily="2" charset="2"/>
              <a:buChar char="è"/>
              <a:defRPr/>
            </a:pPr>
            <a:r>
              <a:rPr lang="en-US" altLang="zh-CN" sz="2000" kern="0" dirty="0" smtClean="0">
                <a:solidFill>
                  <a:srgbClr val="073F89"/>
                </a:solidFill>
                <a:latin typeface="Arial" charset="0"/>
                <a:ea typeface="宋体" charset="-128"/>
              </a:rPr>
              <a:t>Comparison with experiment</a:t>
            </a:r>
            <a:endParaRPr lang="en-US" sz="2000" kern="0" dirty="0">
              <a:solidFill>
                <a:srgbClr val="073F89"/>
              </a:solidFill>
              <a:latin typeface="Arial" charset="0"/>
            </a:endParaRPr>
          </a:p>
          <a:p>
            <a:pPr marL="342900" indent="-342900" algn="l">
              <a:lnSpc>
                <a:spcPct val="140000"/>
              </a:lnSpc>
              <a:spcBef>
                <a:spcPct val="20000"/>
              </a:spcBef>
              <a:buClr>
                <a:schemeClr val="accent2"/>
              </a:buClr>
              <a:buFont typeface="Wingdings" pitchFamily="2" charset="2"/>
              <a:buChar char="è"/>
              <a:defRPr/>
            </a:pPr>
            <a:r>
              <a:rPr lang="en-US" sz="2000" kern="0" dirty="0" smtClean="0">
                <a:solidFill>
                  <a:srgbClr val="073F89"/>
                </a:solidFill>
                <a:latin typeface="Arial" charset="0"/>
                <a:ea typeface="宋体" charset="-128"/>
              </a:rPr>
              <a:t>Conclusions</a:t>
            </a:r>
            <a:endParaRPr lang="en-US" sz="2000" kern="0" dirty="0">
              <a:solidFill>
                <a:srgbClr val="073F89"/>
              </a:solidFill>
              <a:latin typeface="Arial" charset="0"/>
            </a:endParaRPr>
          </a:p>
        </p:txBody>
      </p:sp>
    </p:spTree>
  </p:cSld>
  <p:clrMapOvr>
    <a:masterClrMapping/>
  </p:clrMapOvr>
  <p:transition advClick="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6"/>
          <p:cNvSpPr>
            <a:spLocks noGrp="1" noChangeArrowheads="1"/>
          </p:cNvSpPr>
          <p:nvPr>
            <p:ph type="title"/>
          </p:nvPr>
        </p:nvSpPr>
        <p:spPr/>
        <p:txBody>
          <a:bodyPr/>
          <a:lstStyle/>
          <a:p>
            <a:pPr marL="342900" indent="-342900">
              <a:lnSpc>
                <a:spcPct val="140000"/>
              </a:lnSpc>
              <a:spcBef>
                <a:spcPct val="20000"/>
              </a:spcBef>
            </a:pPr>
            <a:r>
              <a:rPr lang="en-US" sz="1800" smtClean="0">
                <a:solidFill>
                  <a:srgbClr val="073F89"/>
                </a:solidFill>
              </a:rPr>
              <a:t>Train simulator concept</a:t>
            </a:r>
            <a:endParaRPr lang="ru-RU" sz="1800" smtClean="0">
              <a:solidFill>
                <a:srgbClr val="073F89"/>
              </a:solidFill>
            </a:endParaRPr>
          </a:p>
        </p:txBody>
      </p:sp>
      <p:grpSp>
        <p:nvGrpSpPr>
          <p:cNvPr id="2" name="Группа 47"/>
          <p:cNvGrpSpPr/>
          <p:nvPr/>
        </p:nvGrpSpPr>
        <p:grpSpPr>
          <a:xfrm>
            <a:off x="460304" y="4830671"/>
            <a:ext cx="3564001" cy="1446343"/>
            <a:chOff x="5097456" y="607562"/>
            <a:chExt cx="3564001" cy="1446343"/>
          </a:xfrm>
        </p:grpSpPr>
        <p:sp>
          <p:nvSpPr>
            <p:cNvPr id="9" name="Прямоугольник 8"/>
            <p:cNvSpPr/>
            <p:nvPr/>
          </p:nvSpPr>
          <p:spPr bwMode="auto">
            <a:xfrm>
              <a:off x="5097456" y="613905"/>
              <a:ext cx="3564000" cy="1440000"/>
            </a:xfrm>
            <a:prstGeom prst="rect">
              <a:avLst/>
            </a:prstGeom>
            <a:solidFill>
              <a:schemeClr val="accent1">
                <a:lumMod val="40000"/>
                <a:lumOff val="60000"/>
              </a:schemeClr>
            </a:solidFill>
            <a:ln w="1270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1" name="TextBox 10"/>
            <p:cNvSpPr txBox="1"/>
            <p:nvPr/>
          </p:nvSpPr>
          <p:spPr>
            <a:xfrm>
              <a:off x="5097456" y="607562"/>
              <a:ext cx="3564000" cy="369332"/>
            </a:xfrm>
            <a:prstGeom prst="rect">
              <a:avLst/>
            </a:prstGeom>
            <a:solidFill>
              <a:srgbClr val="CCECFF"/>
            </a:solidFill>
            <a:ln>
              <a:solidFill>
                <a:schemeClr val="tx1"/>
              </a:solidFill>
            </a:ln>
          </p:spPr>
          <p:txBody>
            <a:bodyPr wrap="square" rtlCol="0">
              <a:spAutoFit/>
            </a:bodyPr>
            <a:lstStyle/>
            <a:p>
              <a:r>
                <a:rPr lang="en-US" sz="1800" b="1" dirty="0" smtClean="0"/>
                <a:t>Visualization system</a:t>
              </a:r>
            </a:p>
          </p:txBody>
        </p:sp>
        <p:cxnSp>
          <p:nvCxnSpPr>
            <p:cNvPr id="12" name="Прямая соединительная линия 11"/>
            <p:cNvCxnSpPr/>
            <p:nvPr/>
          </p:nvCxnSpPr>
          <p:spPr bwMode="auto">
            <a:xfrm>
              <a:off x="5097456" y="941306"/>
              <a:ext cx="35280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4" name="Прямоугольник 13"/>
            <p:cNvSpPr/>
            <p:nvPr/>
          </p:nvSpPr>
          <p:spPr>
            <a:xfrm>
              <a:off x="5133457" y="976687"/>
              <a:ext cx="3528000" cy="1077218"/>
            </a:xfrm>
            <a:prstGeom prst="rect">
              <a:avLst/>
            </a:prstGeom>
            <a:solidFill>
              <a:srgbClr val="99FF66"/>
            </a:solidFill>
          </p:spPr>
          <p:txBody>
            <a:bodyPr wrap="square">
              <a:spAutoFit/>
            </a:bodyPr>
            <a:lstStyle/>
            <a:p>
              <a:r>
                <a:rPr lang="en-US" i="1" dirty="0" smtClean="0"/>
                <a:t>Generation images of track structure, vehicles, landscape for cabin monitors with accordance to current loco position on track and weather conditions</a:t>
              </a:r>
              <a:endParaRPr lang="ru-RU" i="1" dirty="0"/>
            </a:p>
          </p:txBody>
        </p:sp>
      </p:grpSp>
      <p:grpSp>
        <p:nvGrpSpPr>
          <p:cNvPr id="3" name="Группа 34"/>
          <p:cNvGrpSpPr/>
          <p:nvPr/>
        </p:nvGrpSpPr>
        <p:grpSpPr>
          <a:xfrm>
            <a:off x="460304" y="495566"/>
            <a:ext cx="3564001" cy="4176000"/>
            <a:chOff x="460304" y="617499"/>
            <a:chExt cx="3564001" cy="4176000"/>
          </a:xfrm>
        </p:grpSpPr>
        <p:sp>
          <p:nvSpPr>
            <p:cNvPr id="4" name="Прямоугольник 3"/>
            <p:cNvSpPr/>
            <p:nvPr/>
          </p:nvSpPr>
          <p:spPr bwMode="auto">
            <a:xfrm>
              <a:off x="460304" y="617499"/>
              <a:ext cx="3564000" cy="4176000"/>
            </a:xfrm>
            <a:prstGeom prst="rect">
              <a:avLst/>
            </a:prstGeom>
            <a:solidFill>
              <a:srgbClr val="CCECFF"/>
            </a:solidFill>
            <a:ln w="1270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ru-RU"/>
            </a:p>
          </p:txBody>
        </p:sp>
        <p:sp>
          <p:nvSpPr>
            <p:cNvPr id="5" name="TextBox 4"/>
            <p:cNvSpPr txBox="1"/>
            <p:nvPr/>
          </p:nvSpPr>
          <p:spPr>
            <a:xfrm>
              <a:off x="460305" y="617499"/>
              <a:ext cx="3564000" cy="369332"/>
            </a:xfrm>
            <a:prstGeom prst="rect">
              <a:avLst/>
            </a:prstGeom>
            <a:noFill/>
          </p:spPr>
          <p:txBody>
            <a:bodyPr wrap="square" rtlCol="0">
              <a:spAutoFit/>
            </a:bodyPr>
            <a:lstStyle/>
            <a:p>
              <a:r>
                <a:rPr lang="en-US" sz="1800" b="1" dirty="0" smtClean="0"/>
                <a:t>Mechanical part </a:t>
              </a:r>
              <a:endParaRPr lang="ru-RU" sz="1800" i="1" dirty="0"/>
            </a:p>
          </p:txBody>
        </p:sp>
        <p:cxnSp>
          <p:nvCxnSpPr>
            <p:cNvPr id="7" name="Прямая соединительная линия 6"/>
            <p:cNvCxnSpPr/>
            <p:nvPr/>
          </p:nvCxnSpPr>
          <p:spPr bwMode="auto">
            <a:xfrm>
              <a:off x="460305" y="985086"/>
              <a:ext cx="3564000" cy="993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5" name="Прямоугольник с двумя вырезанными соседними углами 14"/>
            <p:cNvSpPr/>
            <p:nvPr/>
          </p:nvSpPr>
          <p:spPr bwMode="auto">
            <a:xfrm>
              <a:off x="811161" y="1128681"/>
              <a:ext cx="2848014" cy="2008216"/>
            </a:xfrm>
            <a:prstGeom prst="snip2SameRect">
              <a:avLst>
                <a:gd name="adj1" fmla="val 28417"/>
                <a:gd name="adj2" fmla="val 0"/>
              </a:avLst>
            </a:prstGeom>
            <a:solidFill>
              <a:schemeClr val="accent2">
                <a:lumMod val="40000"/>
                <a:lumOff val="60000"/>
              </a:schemeClr>
            </a:solidFill>
            <a:ln w="2857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16" name="Прямоугольник 15"/>
            <p:cNvSpPr/>
            <p:nvPr/>
          </p:nvSpPr>
          <p:spPr bwMode="auto">
            <a:xfrm>
              <a:off x="884186" y="1827045"/>
              <a:ext cx="2700000" cy="324000"/>
            </a:xfrm>
            <a:prstGeom prst="rect">
              <a:avLst/>
            </a:prstGeom>
            <a:solidFill>
              <a:srgbClr val="99FF66"/>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Outer view monitors</a:t>
              </a:r>
              <a:r>
                <a:rPr kumimoji="0" lang="en-US" sz="1600" b="0" i="0" u="none" strike="noStrike" cap="none" normalizeH="0" dirty="0" smtClean="0">
                  <a:ln>
                    <a:noFill/>
                  </a:ln>
                  <a:solidFill>
                    <a:schemeClr val="tx1"/>
                  </a:solidFill>
                  <a:effectLst/>
                  <a:latin typeface="Times New Roman" pitchFamily="18" charset="0"/>
                </a:rPr>
                <a:t>  </a:t>
              </a:r>
              <a:endParaRPr kumimoji="0" lang="ru-RU" sz="1600" b="0" i="0" u="none" strike="noStrike" cap="none" normalizeH="0" baseline="0" dirty="0" smtClean="0">
                <a:ln>
                  <a:noFill/>
                </a:ln>
                <a:solidFill>
                  <a:schemeClr val="tx1"/>
                </a:solidFill>
                <a:effectLst/>
                <a:latin typeface="Times New Roman" pitchFamily="18" charset="0"/>
              </a:endParaRPr>
            </a:p>
          </p:txBody>
        </p:sp>
        <p:sp>
          <p:nvSpPr>
            <p:cNvPr id="17" name="Прямоугольник 16"/>
            <p:cNvSpPr/>
            <p:nvPr/>
          </p:nvSpPr>
          <p:spPr bwMode="auto">
            <a:xfrm>
              <a:off x="884187" y="2265201"/>
              <a:ext cx="2700000" cy="324000"/>
            </a:xfrm>
            <a:prstGeom prst="rect">
              <a:avLst/>
            </a:prstGeom>
            <a:solidFill>
              <a:srgbClr val="99FF66"/>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Indicators</a:t>
              </a:r>
              <a:endParaRPr kumimoji="0" lang="ru-RU" sz="1600" b="0" i="0" u="none" strike="noStrike" cap="none" normalizeH="0" baseline="0" dirty="0" smtClean="0">
                <a:ln>
                  <a:noFill/>
                </a:ln>
                <a:solidFill>
                  <a:schemeClr val="tx1"/>
                </a:solidFill>
                <a:effectLst/>
                <a:latin typeface="Times New Roman" pitchFamily="18" charset="0"/>
              </a:endParaRPr>
            </a:p>
          </p:txBody>
        </p:sp>
        <p:sp>
          <p:nvSpPr>
            <p:cNvPr id="18" name="Прямоугольник 17"/>
            <p:cNvSpPr/>
            <p:nvPr/>
          </p:nvSpPr>
          <p:spPr bwMode="auto">
            <a:xfrm>
              <a:off x="884187" y="2703357"/>
              <a:ext cx="2700000" cy="324000"/>
            </a:xfrm>
            <a:prstGeom prst="rect">
              <a:avLst/>
            </a:prstGeom>
            <a:solidFill>
              <a:srgbClr val="99FF66"/>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Times New Roman" pitchFamily="18" charset="0"/>
                </a:rPr>
                <a:t>Controls</a:t>
              </a:r>
              <a:endParaRPr kumimoji="0" lang="ru-RU" sz="1600" b="0" i="0" u="none" strike="noStrike" cap="none" normalizeH="0" baseline="0" dirty="0" smtClean="0">
                <a:ln>
                  <a:noFill/>
                </a:ln>
                <a:solidFill>
                  <a:schemeClr val="tx1"/>
                </a:solidFill>
                <a:effectLst/>
                <a:latin typeface="Times New Roman" pitchFamily="18" charset="0"/>
              </a:endParaRPr>
            </a:p>
          </p:txBody>
        </p:sp>
        <p:cxnSp>
          <p:nvCxnSpPr>
            <p:cNvPr id="19" name="Прямая соединительная линия 18"/>
            <p:cNvCxnSpPr/>
            <p:nvPr/>
          </p:nvCxnSpPr>
          <p:spPr bwMode="auto">
            <a:xfrm>
              <a:off x="815175" y="1712889"/>
              <a:ext cx="2844000" cy="993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0" name="TextBox 19"/>
            <p:cNvSpPr txBox="1"/>
            <p:nvPr/>
          </p:nvSpPr>
          <p:spPr>
            <a:xfrm>
              <a:off x="811161" y="1128681"/>
              <a:ext cx="2844000" cy="584775"/>
            </a:xfrm>
            <a:prstGeom prst="rect">
              <a:avLst/>
            </a:prstGeom>
            <a:noFill/>
          </p:spPr>
          <p:txBody>
            <a:bodyPr wrap="square" rtlCol="0">
              <a:spAutoFit/>
            </a:bodyPr>
            <a:lstStyle/>
            <a:p>
              <a:r>
                <a:rPr lang="en-US" b="1" dirty="0" smtClean="0"/>
                <a:t>Cabin prototype </a:t>
              </a:r>
            </a:p>
            <a:p>
              <a:r>
                <a:rPr lang="en-US" i="1" dirty="0" smtClean="0"/>
                <a:t>(Student place)</a:t>
              </a:r>
              <a:r>
                <a:rPr lang="en-US" b="1" dirty="0" smtClean="0"/>
                <a:t> </a:t>
              </a:r>
              <a:endParaRPr lang="ru-RU" i="1" dirty="0"/>
            </a:p>
          </p:txBody>
        </p:sp>
        <p:cxnSp>
          <p:nvCxnSpPr>
            <p:cNvPr id="22" name="Прямая соединительная линия 21"/>
            <p:cNvCxnSpPr/>
            <p:nvPr/>
          </p:nvCxnSpPr>
          <p:spPr bwMode="auto">
            <a:xfrm rot="5400000">
              <a:off x="1066753" y="3282948"/>
              <a:ext cx="292103" cy="0"/>
            </a:xfrm>
            <a:prstGeom prst="line">
              <a:avLst/>
            </a:prstGeom>
            <a:solidFill>
              <a:schemeClr val="accent1"/>
            </a:solidFill>
            <a:ln w="38100" cap="flat" cmpd="sng" algn="ctr">
              <a:solidFill>
                <a:srgbClr val="002060"/>
              </a:solidFill>
              <a:prstDash val="solid"/>
              <a:round/>
              <a:headEnd type="none" w="med" len="med"/>
              <a:tailEnd type="none" w="med" len="med"/>
            </a:ln>
            <a:effectLst/>
          </p:spPr>
        </p:cxnSp>
        <p:cxnSp>
          <p:nvCxnSpPr>
            <p:cNvPr id="23" name="Прямая соединительная линия 22"/>
            <p:cNvCxnSpPr/>
            <p:nvPr/>
          </p:nvCxnSpPr>
          <p:spPr bwMode="auto">
            <a:xfrm rot="5400000">
              <a:off x="3074967" y="3282948"/>
              <a:ext cx="292103" cy="0"/>
            </a:xfrm>
            <a:prstGeom prst="line">
              <a:avLst/>
            </a:prstGeom>
            <a:solidFill>
              <a:schemeClr val="accent1"/>
            </a:solidFill>
            <a:ln w="38100" cap="flat" cmpd="sng" algn="ctr">
              <a:solidFill>
                <a:srgbClr val="002060"/>
              </a:solidFill>
              <a:prstDash val="solid"/>
              <a:round/>
              <a:headEnd type="none" w="med" len="med"/>
              <a:tailEnd type="none" w="med" len="med"/>
            </a:ln>
            <a:effectLst/>
          </p:spPr>
        </p:cxnSp>
        <p:sp>
          <p:nvSpPr>
            <p:cNvPr id="24" name="Прямоугольник 23"/>
            <p:cNvSpPr/>
            <p:nvPr/>
          </p:nvSpPr>
          <p:spPr bwMode="auto">
            <a:xfrm>
              <a:off x="811161" y="3429001"/>
              <a:ext cx="2848014" cy="1188000"/>
            </a:xfrm>
            <a:prstGeom prst="rect">
              <a:avLst/>
            </a:prstGeom>
            <a:solidFill>
              <a:schemeClr val="accent2">
                <a:lumMod val="40000"/>
                <a:lumOff val="6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5" name="TextBox 24"/>
            <p:cNvSpPr txBox="1"/>
            <p:nvPr/>
          </p:nvSpPr>
          <p:spPr>
            <a:xfrm>
              <a:off x="811161" y="3429000"/>
              <a:ext cx="2844000" cy="338554"/>
            </a:xfrm>
            <a:prstGeom prst="rect">
              <a:avLst/>
            </a:prstGeom>
            <a:noFill/>
          </p:spPr>
          <p:txBody>
            <a:bodyPr wrap="square" rtlCol="0">
              <a:spAutoFit/>
            </a:bodyPr>
            <a:lstStyle/>
            <a:p>
              <a:r>
                <a:rPr lang="en-US" b="1" dirty="0" smtClean="0"/>
                <a:t>Moving platform 6 </a:t>
              </a:r>
              <a:r>
                <a:rPr lang="en-US" b="1" dirty="0" err="1" smtClean="0"/>
                <a:t>d.o.f</a:t>
              </a:r>
              <a:r>
                <a:rPr lang="en-US" b="1" dirty="0" smtClean="0"/>
                <a:t>. </a:t>
              </a:r>
              <a:endParaRPr lang="ru-RU" i="1" dirty="0"/>
            </a:p>
          </p:txBody>
        </p:sp>
        <p:cxnSp>
          <p:nvCxnSpPr>
            <p:cNvPr id="26" name="Прямая соединительная линия 25"/>
            <p:cNvCxnSpPr/>
            <p:nvPr/>
          </p:nvCxnSpPr>
          <p:spPr bwMode="auto">
            <a:xfrm>
              <a:off x="811161" y="3747680"/>
              <a:ext cx="2844000" cy="993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30" name="TextBox 29"/>
            <p:cNvSpPr txBox="1"/>
            <p:nvPr/>
          </p:nvSpPr>
          <p:spPr>
            <a:xfrm>
              <a:off x="833175" y="3770011"/>
              <a:ext cx="2826000" cy="830997"/>
            </a:xfrm>
            <a:prstGeom prst="rect">
              <a:avLst/>
            </a:prstGeom>
            <a:solidFill>
              <a:srgbClr val="99FF66"/>
            </a:solidFill>
          </p:spPr>
          <p:txBody>
            <a:bodyPr wrap="square" rtlCol="0">
              <a:spAutoFit/>
            </a:bodyPr>
            <a:lstStyle/>
            <a:p>
              <a:r>
                <a:rPr lang="en-US" i="1" dirty="0" smtClean="0"/>
                <a:t>Imitation of dynamical effects train driving for the locomotive  cabin prototype</a:t>
              </a:r>
              <a:endParaRPr lang="ru-RU" i="1" dirty="0"/>
            </a:p>
          </p:txBody>
        </p:sp>
      </p:grpSp>
      <p:cxnSp>
        <p:nvCxnSpPr>
          <p:cNvPr id="50" name="Соединительная линия уступом 49"/>
          <p:cNvCxnSpPr/>
          <p:nvPr/>
        </p:nvCxnSpPr>
        <p:spPr bwMode="auto">
          <a:xfrm rot="10800000" flipH="1">
            <a:off x="496303" y="1895454"/>
            <a:ext cx="314857" cy="3852000"/>
          </a:xfrm>
          <a:prstGeom prst="bentConnector4">
            <a:avLst>
              <a:gd name="adj1" fmla="val -72604"/>
              <a:gd name="adj2" fmla="val 99835"/>
            </a:avLst>
          </a:prstGeom>
          <a:solidFill>
            <a:schemeClr val="accent1"/>
          </a:solidFill>
          <a:ln w="28575" cap="flat" cmpd="sng" algn="ctr">
            <a:solidFill>
              <a:schemeClr val="accent6"/>
            </a:solidFill>
            <a:prstDash val="solid"/>
            <a:round/>
            <a:headEnd type="oval" w="med" len="med"/>
            <a:tailEnd type="triangle" w="lg" len="lg"/>
          </a:ln>
          <a:effectLst/>
        </p:spPr>
      </p:cxnSp>
      <p:grpSp>
        <p:nvGrpSpPr>
          <p:cNvPr id="68" name="Группа 67"/>
          <p:cNvGrpSpPr/>
          <p:nvPr/>
        </p:nvGrpSpPr>
        <p:grpSpPr>
          <a:xfrm>
            <a:off x="5170482" y="512675"/>
            <a:ext cx="3564000" cy="4650342"/>
            <a:chOff x="5119182" y="1514055"/>
            <a:chExt cx="3564000" cy="4650342"/>
          </a:xfrm>
        </p:grpSpPr>
        <p:grpSp>
          <p:nvGrpSpPr>
            <p:cNvPr id="8" name="Группа 46"/>
            <p:cNvGrpSpPr/>
            <p:nvPr/>
          </p:nvGrpSpPr>
          <p:grpSpPr>
            <a:xfrm>
              <a:off x="5119182" y="1514055"/>
              <a:ext cx="3564000" cy="4650342"/>
              <a:chOff x="5119182" y="2358653"/>
              <a:chExt cx="3564000" cy="4650342"/>
            </a:xfrm>
          </p:grpSpPr>
          <p:sp>
            <p:nvSpPr>
              <p:cNvPr id="36" name="Прямоугольник 35"/>
              <p:cNvSpPr/>
              <p:nvPr/>
            </p:nvSpPr>
            <p:spPr bwMode="auto">
              <a:xfrm>
                <a:off x="5119182" y="2364995"/>
                <a:ext cx="3564000" cy="4644000"/>
              </a:xfrm>
              <a:prstGeom prst="rect">
                <a:avLst/>
              </a:prstGeom>
              <a:solidFill>
                <a:srgbClr val="CCECFF"/>
              </a:solidFill>
              <a:ln w="1270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37" name="TextBox 36"/>
              <p:cNvSpPr txBox="1"/>
              <p:nvPr/>
            </p:nvSpPr>
            <p:spPr>
              <a:xfrm>
                <a:off x="5119182" y="2358653"/>
                <a:ext cx="3564000" cy="369332"/>
              </a:xfrm>
              <a:prstGeom prst="rect">
                <a:avLst/>
              </a:prstGeom>
              <a:solidFill>
                <a:srgbClr val="CCECFF"/>
              </a:solidFill>
              <a:ln>
                <a:solidFill>
                  <a:schemeClr val="tx1"/>
                </a:solidFill>
              </a:ln>
            </p:spPr>
            <p:txBody>
              <a:bodyPr wrap="square" rtlCol="0">
                <a:spAutoFit/>
              </a:bodyPr>
              <a:lstStyle/>
              <a:p>
                <a:r>
                  <a:rPr lang="en-US" sz="1800" b="1" dirty="0" smtClean="0"/>
                  <a:t>MBSD Math Core</a:t>
                </a:r>
              </a:p>
            </p:txBody>
          </p:sp>
          <p:cxnSp>
            <p:nvCxnSpPr>
              <p:cNvPr id="38" name="Прямая соединительная линия 37"/>
              <p:cNvCxnSpPr/>
              <p:nvPr/>
            </p:nvCxnSpPr>
            <p:spPr bwMode="auto">
              <a:xfrm>
                <a:off x="5119182" y="2682555"/>
                <a:ext cx="35280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39" name="Прямоугольник 38"/>
              <p:cNvSpPr/>
              <p:nvPr/>
            </p:nvSpPr>
            <p:spPr>
              <a:xfrm>
                <a:off x="5139900" y="2709131"/>
                <a:ext cx="3542400" cy="338554"/>
              </a:xfrm>
              <a:prstGeom prst="rect">
                <a:avLst/>
              </a:prstGeom>
              <a:solidFill>
                <a:srgbClr val="99FF66"/>
              </a:solidFill>
            </p:spPr>
            <p:txBody>
              <a:bodyPr wrap="square">
                <a:spAutoFit/>
              </a:bodyPr>
              <a:lstStyle/>
              <a:p>
                <a:r>
                  <a:rPr lang="en-US" i="1" dirty="0" smtClean="0"/>
                  <a:t>Real-time train dynamics simulation</a:t>
                </a:r>
                <a:endParaRPr lang="ru-RU" i="1" dirty="0"/>
              </a:p>
            </p:txBody>
          </p:sp>
          <p:cxnSp>
            <p:nvCxnSpPr>
              <p:cNvPr id="40" name="Прямая соединительная линия 39"/>
              <p:cNvCxnSpPr/>
              <p:nvPr/>
            </p:nvCxnSpPr>
            <p:spPr bwMode="auto">
              <a:xfrm>
                <a:off x="5141421" y="3047685"/>
                <a:ext cx="3528000"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41" name="Прямоугольник 40"/>
              <p:cNvSpPr/>
              <p:nvPr/>
            </p:nvSpPr>
            <p:spPr>
              <a:xfrm>
                <a:off x="5200685" y="4025702"/>
                <a:ext cx="3402000" cy="360000"/>
              </a:xfrm>
              <a:prstGeom prst="rect">
                <a:avLst/>
              </a:prstGeom>
              <a:solidFill>
                <a:srgbClr val="99FF66"/>
              </a:solidFill>
              <a:ln w="12700">
                <a:solidFill>
                  <a:schemeClr val="tx1"/>
                </a:solidFill>
              </a:ln>
            </p:spPr>
            <p:txBody>
              <a:bodyPr wrap="square">
                <a:spAutoFit/>
              </a:bodyPr>
              <a:lstStyle/>
              <a:p>
                <a:r>
                  <a:rPr lang="en-US" dirty="0" smtClean="0"/>
                  <a:t>Evaluation of position on track</a:t>
                </a:r>
                <a:endParaRPr lang="ru-RU" dirty="0"/>
              </a:p>
            </p:txBody>
          </p:sp>
          <p:sp>
            <p:nvSpPr>
              <p:cNvPr id="44" name="Прямоугольник 43"/>
              <p:cNvSpPr/>
              <p:nvPr/>
            </p:nvSpPr>
            <p:spPr>
              <a:xfrm>
                <a:off x="5192721" y="4463857"/>
                <a:ext cx="3420000" cy="612000"/>
              </a:xfrm>
              <a:prstGeom prst="rect">
                <a:avLst/>
              </a:prstGeom>
              <a:solidFill>
                <a:srgbClr val="99FF66"/>
              </a:solidFill>
              <a:ln w="12700">
                <a:solidFill>
                  <a:schemeClr val="tx1"/>
                </a:solidFill>
              </a:ln>
            </p:spPr>
            <p:txBody>
              <a:bodyPr wrap="square">
                <a:spAutoFit/>
              </a:bodyPr>
              <a:lstStyle/>
              <a:p>
                <a:r>
                  <a:rPr lang="en-US" dirty="0" smtClean="0"/>
                  <a:t>Evaluation of inclination angles of loco cabin for visualization system</a:t>
                </a:r>
                <a:endParaRPr lang="ru-RU" dirty="0"/>
              </a:p>
            </p:txBody>
          </p:sp>
          <p:sp>
            <p:nvSpPr>
              <p:cNvPr id="45" name="Прямоугольник 44"/>
              <p:cNvSpPr/>
              <p:nvPr/>
            </p:nvSpPr>
            <p:spPr>
              <a:xfrm>
                <a:off x="5192721" y="5166406"/>
                <a:ext cx="3420000" cy="864000"/>
              </a:xfrm>
              <a:prstGeom prst="rect">
                <a:avLst/>
              </a:prstGeom>
              <a:solidFill>
                <a:srgbClr val="99FF66"/>
              </a:solidFill>
              <a:ln w="12700">
                <a:solidFill>
                  <a:schemeClr val="tx1"/>
                </a:solidFill>
              </a:ln>
            </p:spPr>
            <p:txBody>
              <a:bodyPr wrap="square">
                <a:spAutoFit/>
              </a:bodyPr>
              <a:lstStyle/>
              <a:p>
                <a:r>
                  <a:rPr lang="en-US" dirty="0" smtClean="0"/>
                  <a:t>Evaluation of inclination angles, accelerations and angular velocities of loco cabin for moving platform system</a:t>
                </a:r>
                <a:endParaRPr lang="ru-RU" dirty="0"/>
              </a:p>
            </p:txBody>
          </p:sp>
          <p:sp>
            <p:nvSpPr>
              <p:cNvPr id="46" name="Прямоугольник 45"/>
              <p:cNvSpPr/>
              <p:nvPr/>
            </p:nvSpPr>
            <p:spPr>
              <a:xfrm>
                <a:off x="5192721" y="6106943"/>
                <a:ext cx="3420000" cy="830997"/>
              </a:xfrm>
              <a:prstGeom prst="rect">
                <a:avLst/>
              </a:prstGeom>
              <a:solidFill>
                <a:srgbClr val="99FF66"/>
              </a:solidFill>
              <a:ln w="12700">
                <a:solidFill>
                  <a:schemeClr val="tx1"/>
                </a:solidFill>
              </a:ln>
            </p:spPr>
            <p:txBody>
              <a:bodyPr wrap="square">
                <a:spAutoFit/>
              </a:bodyPr>
              <a:lstStyle/>
              <a:p>
                <a:r>
                  <a:rPr lang="en-US" dirty="0" smtClean="0"/>
                  <a:t>Evaluation of current state of train systems and dynamical characteristics for estimation  of train driving</a:t>
                </a:r>
                <a:endParaRPr lang="ru-RU" dirty="0"/>
              </a:p>
            </p:txBody>
          </p:sp>
        </p:grpSp>
        <p:sp>
          <p:nvSpPr>
            <p:cNvPr id="58" name="Прямоугольник 57"/>
            <p:cNvSpPr/>
            <p:nvPr/>
          </p:nvSpPr>
          <p:spPr>
            <a:xfrm>
              <a:off x="5192721" y="2260584"/>
              <a:ext cx="3420000" cy="360000"/>
            </a:xfrm>
            <a:prstGeom prst="rect">
              <a:avLst/>
            </a:prstGeom>
            <a:solidFill>
              <a:srgbClr val="99FF66"/>
            </a:solidFill>
            <a:ln w="12700">
              <a:solidFill>
                <a:schemeClr val="tx1"/>
              </a:solidFill>
            </a:ln>
          </p:spPr>
          <p:txBody>
            <a:bodyPr wrap="square">
              <a:spAutoFit/>
            </a:bodyPr>
            <a:lstStyle/>
            <a:p>
              <a:r>
                <a:rPr lang="en-US" dirty="0" smtClean="0"/>
                <a:t>Reaction to the drivers controls</a:t>
              </a:r>
              <a:endParaRPr lang="ru-RU" dirty="0"/>
            </a:p>
          </p:txBody>
        </p:sp>
        <p:sp>
          <p:nvSpPr>
            <p:cNvPr id="60" name="Прямоугольник 59"/>
            <p:cNvSpPr/>
            <p:nvPr/>
          </p:nvSpPr>
          <p:spPr>
            <a:xfrm>
              <a:off x="5192721" y="2725316"/>
              <a:ext cx="3420000" cy="360000"/>
            </a:xfrm>
            <a:prstGeom prst="rect">
              <a:avLst/>
            </a:prstGeom>
            <a:solidFill>
              <a:srgbClr val="99FF66"/>
            </a:solidFill>
            <a:ln w="12700">
              <a:solidFill>
                <a:schemeClr val="tx1"/>
              </a:solidFill>
            </a:ln>
          </p:spPr>
          <p:txBody>
            <a:bodyPr wrap="square">
              <a:spAutoFit/>
            </a:bodyPr>
            <a:lstStyle/>
            <a:p>
              <a:r>
                <a:rPr lang="en-US" dirty="0" smtClean="0"/>
                <a:t>Indicator parameters evaluation</a:t>
              </a:r>
              <a:endParaRPr lang="ru-RU" dirty="0"/>
            </a:p>
          </p:txBody>
        </p:sp>
      </p:grpSp>
      <p:cxnSp>
        <p:nvCxnSpPr>
          <p:cNvPr id="55" name="Соединительная линия уступом 54"/>
          <p:cNvCxnSpPr/>
          <p:nvPr/>
        </p:nvCxnSpPr>
        <p:spPr bwMode="auto">
          <a:xfrm flipV="1">
            <a:off x="3584187" y="1439204"/>
            <a:ext cx="1659834" cy="1304220"/>
          </a:xfrm>
          <a:prstGeom prst="bentConnector3">
            <a:avLst>
              <a:gd name="adj1" fmla="val 51040"/>
            </a:avLst>
          </a:prstGeom>
          <a:solidFill>
            <a:schemeClr val="accent1"/>
          </a:solidFill>
          <a:ln w="28575" cap="flat" cmpd="sng" algn="ctr">
            <a:solidFill>
              <a:schemeClr val="accent6"/>
            </a:solidFill>
            <a:prstDash val="solid"/>
            <a:round/>
            <a:headEnd type="oval" w="med" len="med"/>
            <a:tailEnd type="triangle" w="lg" len="lg"/>
          </a:ln>
          <a:effectLst/>
        </p:spPr>
      </p:cxnSp>
      <p:cxnSp>
        <p:nvCxnSpPr>
          <p:cNvPr id="91" name="Соединительная линия уступом 90"/>
          <p:cNvCxnSpPr/>
          <p:nvPr/>
        </p:nvCxnSpPr>
        <p:spPr bwMode="auto">
          <a:xfrm rot="10800000" flipV="1">
            <a:off x="3584187" y="1903936"/>
            <a:ext cx="1659834" cy="401332"/>
          </a:xfrm>
          <a:prstGeom prst="bentConnector3">
            <a:avLst>
              <a:gd name="adj1" fmla="val 59355"/>
            </a:avLst>
          </a:prstGeom>
          <a:solidFill>
            <a:schemeClr val="accent1"/>
          </a:solidFill>
          <a:ln w="28575" cap="flat" cmpd="sng" algn="ctr">
            <a:solidFill>
              <a:schemeClr val="accent6"/>
            </a:solidFill>
            <a:prstDash val="solid"/>
            <a:round/>
            <a:headEnd type="oval" w="med" len="med"/>
            <a:tailEnd type="triangle" w="lg" len="lg"/>
          </a:ln>
          <a:effectLst/>
        </p:spPr>
      </p:cxnSp>
      <p:cxnSp>
        <p:nvCxnSpPr>
          <p:cNvPr id="80" name="Соединительная линия уступом 79"/>
          <p:cNvCxnSpPr/>
          <p:nvPr/>
        </p:nvCxnSpPr>
        <p:spPr bwMode="auto">
          <a:xfrm rot="10800000" flipV="1">
            <a:off x="3659175" y="3752428"/>
            <a:ext cx="1584846" cy="161464"/>
          </a:xfrm>
          <a:prstGeom prst="bentConnector3">
            <a:avLst>
              <a:gd name="adj1" fmla="val 60886"/>
            </a:avLst>
          </a:prstGeom>
          <a:solidFill>
            <a:schemeClr val="accent1"/>
          </a:solidFill>
          <a:ln w="28575" cap="flat" cmpd="sng" algn="ctr">
            <a:solidFill>
              <a:schemeClr val="accent6"/>
            </a:solidFill>
            <a:prstDash val="solid"/>
            <a:round/>
            <a:headEnd type="oval" w="med" len="med"/>
            <a:tailEnd type="triangle" w="lg" len="lg"/>
          </a:ln>
          <a:effectLst/>
        </p:spPr>
      </p:cxnSp>
      <p:cxnSp>
        <p:nvCxnSpPr>
          <p:cNvPr id="77" name="Соединительная линия уступом 76"/>
          <p:cNvCxnSpPr/>
          <p:nvPr/>
        </p:nvCxnSpPr>
        <p:spPr bwMode="auto">
          <a:xfrm rot="10800000" flipV="1">
            <a:off x="4024305" y="2923878"/>
            <a:ext cx="1219717" cy="2618599"/>
          </a:xfrm>
          <a:prstGeom prst="bentConnector3">
            <a:avLst>
              <a:gd name="adj1" fmla="val 37270"/>
            </a:avLst>
          </a:prstGeom>
          <a:solidFill>
            <a:schemeClr val="accent1"/>
          </a:solidFill>
          <a:ln w="28575" cap="flat" cmpd="sng" algn="ctr">
            <a:solidFill>
              <a:schemeClr val="accent6"/>
            </a:solidFill>
            <a:prstDash val="solid"/>
            <a:round/>
            <a:headEnd type="oval" w="med" len="med"/>
            <a:tailEnd type="triangle" w="lg" len="lg"/>
          </a:ln>
          <a:effectLst/>
        </p:spPr>
      </p:cxnSp>
      <p:grpSp>
        <p:nvGrpSpPr>
          <p:cNvPr id="88" name="Группа 87"/>
          <p:cNvGrpSpPr/>
          <p:nvPr/>
        </p:nvGrpSpPr>
        <p:grpSpPr>
          <a:xfrm>
            <a:off x="5148842" y="5381631"/>
            <a:ext cx="3585640" cy="1116000"/>
            <a:chOff x="460305" y="5035566"/>
            <a:chExt cx="3564001" cy="1290621"/>
          </a:xfrm>
        </p:grpSpPr>
        <p:sp>
          <p:nvSpPr>
            <p:cNvPr id="90" name="Прямоугольник 89"/>
            <p:cNvSpPr/>
            <p:nvPr/>
          </p:nvSpPr>
          <p:spPr bwMode="auto">
            <a:xfrm>
              <a:off x="460305" y="5035566"/>
              <a:ext cx="3564000" cy="1290621"/>
            </a:xfrm>
            <a:prstGeom prst="rect">
              <a:avLst/>
            </a:prstGeom>
            <a:solidFill>
              <a:schemeClr val="accent1">
                <a:lumMod val="40000"/>
                <a:lumOff val="60000"/>
              </a:schemeClr>
            </a:solidFill>
            <a:ln w="12700" cap="flat" cmpd="sng" algn="ctr">
              <a:solidFill>
                <a:schemeClr val="tx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ru-RU"/>
            </a:p>
          </p:txBody>
        </p:sp>
        <p:sp>
          <p:nvSpPr>
            <p:cNvPr id="92" name="TextBox 91"/>
            <p:cNvSpPr txBox="1"/>
            <p:nvPr/>
          </p:nvSpPr>
          <p:spPr>
            <a:xfrm>
              <a:off x="475004" y="5035570"/>
              <a:ext cx="3542492" cy="338554"/>
            </a:xfrm>
            <a:prstGeom prst="rect">
              <a:avLst/>
            </a:prstGeom>
            <a:solidFill>
              <a:srgbClr val="CCECFF"/>
            </a:solidFill>
            <a:ln>
              <a:solidFill>
                <a:schemeClr val="tx1"/>
              </a:solidFill>
            </a:ln>
          </p:spPr>
          <p:txBody>
            <a:bodyPr wrap="square" rtlCol="0">
              <a:spAutoFit/>
            </a:bodyPr>
            <a:lstStyle/>
            <a:p>
              <a:r>
                <a:rPr lang="en-US" b="1" dirty="0" smtClean="0"/>
                <a:t>External control </a:t>
              </a:r>
              <a:r>
                <a:rPr lang="en-US" i="1" dirty="0" smtClean="0"/>
                <a:t>(Inspector place)</a:t>
              </a:r>
              <a:r>
                <a:rPr lang="en-US" b="1" dirty="0" smtClean="0"/>
                <a:t> </a:t>
              </a:r>
              <a:endParaRPr lang="ru-RU" i="1" dirty="0"/>
            </a:p>
          </p:txBody>
        </p:sp>
        <p:cxnSp>
          <p:nvCxnSpPr>
            <p:cNvPr id="93" name="Прямая соединительная линия 92"/>
            <p:cNvCxnSpPr/>
            <p:nvPr/>
          </p:nvCxnSpPr>
          <p:spPr bwMode="auto">
            <a:xfrm>
              <a:off x="460306" y="5364189"/>
              <a:ext cx="3564000" cy="9937"/>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94" name="TextBox 93"/>
            <p:cNvSpPr txBox="1"/>
            <p:nvPr/>
          </p:nvSpPr>
          <p:spPr>
            <a:xfrm>
              <a:off x="478305" y="5400646"/>
              <a:ext cx="3546000" cy="915925"/>
            </a:xfrm>
            <a:prstGeom prst="rect">
              <a:avLst/>
            </a:prstGeom>
            <a:solidFill>
              <a:srgbClr val="99FF66"/>
            </a:solidFill>
          </p:spPr>
          <p:txBody>
            <a:bodyPr wrap="square" rtlCol="0">
              <a:spAutoFit/>
            </a:bodyPr>
            <a:lstStyle/>
            <a:p>
              <a:pPr algn="l"/>
              <a:r>
                <a:rPr lang="en-US" i="1" dirty="0" smtClean="0"/>
                <a:t>Initial scenario setting, parameters changing during simulation, inspecting of driving quality</a:t>
              </a:r>
              <a:endParaRPr lang="ru-RU" i="1" dirty="0"/>
            </a:p>
          </p:txBody>
        </p:sp>
      </p:grpSp>
      <p:cxnSp>
        <p:nvCxnSpPr>
          <p:cNvPr id="98" name="Соединительная линия уступом 97"/>
          <p:cNvCxnSpPr/>
          <p:nvPr/>
        </p:nvCxnSpPr>
        <p:spPr bwMode="auto">
          <a:xfrm rot="10800000" flipV="1">
            <a:off x="4024305" y="2370123"/>
            <a:ext cx="1227681" cy="3420000"/>
          </a:xfrm>
          <a:prstGeom prst="bentConnector3">
            <a:avLst>
              <a:gd name="adj1" fmla="val 52811"/>
            </a:avLst>
          </a:prstGeom>
          <a:solidFill>
            <a:schemeClr val="accent1"/>
          </a:solidFill>
          <a:ln w="28575" cap="flat" cmpd="sng" algn="ctr">
            <a:solidFill>
              <a:schemeClr val="accent6"/>
            </a:solidFill>
            <a:prstDash val="solid"/>
            <a:round/>
            <a:headEnd type="oval" w="med" len="med"/>
            <a:tailEnd type="triangle" w="lg" len="lg"/>
          </a:ln>
          <a:effectLst/>
        </p:spPr>
      </p:cxnSp>
      <p:cxnSp>
        <p:nvCxnSpPr>
          <p:cNvPr id="106" name="Прямая со стрелкой 105"/>
          <p:cNvCxnSpPr>
            <a:stCxn id="46" idx="2"/>
            <a:endCxn id="92" idx="0"/>
          </p:cNvCxnSpPr>
          <p:nvPr/>
        </p:nvCxnSpPr>
        <p:spPr bwMode="auto">
          <a:xfrm rot="5400000">
            <a:off x="6804990" y="5232603"/>
            <a:ext cx="289672" cy="8391"/>
          </a:xfrm>
          <a:prstGeom prst="straightConnector1">
            <a:avLst/>
          </a:prstGeom>
          <a:solidFill>
            <a:schemeClr val="accent1"/>
          </a:solidFill>
          <a:ln w="28575" cap="flat" cmpd="sng" algn="ctr">
            <a:solidFill>
              <a:schemeClr val="accent6"/>
            </a:solidFill>
            <a:prstDash val="solid"/>
            <a:round/>
            <a:headEnd type="oval" w="med" len="med"/>
            <a:tailEnd type="triangle" w="lg" len="lg"/>
          </a:ln>
          <a:effectLst/>
        </p:spPr>
      </p:cxnSp>
    </p:spTree>
  </p:cSld>
  <p:clrMapOvr>
    <a:masterClrMapping/>
  </p:clrMapOvr>
  <p:transition advClick="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Grp="1" noChangeArrowheads="1"/>
          </p:cNvSpPr>
          <p:nvPr>
            <p:ph type="title"/>
          </p:nvPr>
        </p:nvSpPr>
        <p:spPr/>
        <p:txBody>
          <a:bodyPr/>
          <a:lstStyle/>
          <a:p>
            <a:pPr marL="342900" indent="-342900">
              <a:lnSpc>
                <a:spcPct val="140000"/>
              </a:lnSpc>
              <a:spcBef>
                <a:spcPct val="20000"/>
              </a:spcBef>
            </a:pPr>
            <a:r>
              <a:rPr lang="en-US" sz="1800" dirty="0" smtClean="0">
                <a:solidFill>
                  <a:srgbClr val="073F89"/>
                </a:solidFill>
              </a:rPr>
              <a:t>Requirements for  train simulator math core</a:t>
            </a:r>
            <a:endParaRPr lang="ru-RU" sz="1800" dirty="0" smtClean="0">
              <a:solidFill>
                <a:srgbClr val="073F89"/>
              </a:solidFill>
            </a:endParaRPr>
          </a:p>
        </p:txBody>
      </p:sp>
      <p:sp>
        <p:nvSpPr>
          <p:cNvPr id="4" name="Скругленный прямоугольник 3"/>
          <p:cNvSpPr/>
          <p:nvPr/>
        </p:nvSpPr>
        <p:spPr bwMode="auto">
          <a:xfrm>
            <a:off x="2086884" y="727038"/>
            <a:ext cx="4968000" cy="432000"/>
          </a:xfrm>
          <a:prstGeom prst="roundRect">
            <a:avLst/>
          </a:prstGeom>
          <a:solidFill>
            <a:srgbClr val="CCEC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rPr>
              <a:t>High performance MBSD software</a:t>
            </a:r>
            <a:endParaRPr kumimoji="0" lang="ru-RU" sz="2000" b="1" i="0" u="none" strike="noStrike" cap="none" normalizeH="0" baseline="0" dirty="0" smtClean="0">
              <a:ln>
                <a:noFill/>
              </a:ln>
              <a:solidFill>
                <a:schemeClr val="tx1"/>
              </a:solidFill>
              <a:effectLst/>
              <a:latin typeface="Times New Roman" pitchFamily="18" charset="0"/>
            </a:endParaRPr>
          </a:p>
        </p:txBody>
      </p:sp>
      <p:sp>
        <p:nvSpPr>
          <p:cNvPr id="5" name="Скругленный прямоугольник 4"/>
          <p:cNvSpPr/>
          <p:nvPr/>
        </p:nvSpPr>
        <p:spPr bwMode="auto">
          <a:xfrm>
            <a:off x="2089116" y="1700577"/>
            <a:ext cx="4968000" cy="432000"/>
          </a:xfrm>
          <a:prstGeom prst="roundRect">
            <a:avLst/>
          </a:prstGeom>
          <a:solidFill>
            <a:srgbClr val="CCEC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Times New Roman" pitchFamily="18" charset="0"/>
              </a:rPr>
              <a:t>Specialized mathematical models</a:t>
            </a:r>
            <a:endParaRPr kumimoji="0" lang="ru-RU" sz="2000" b="1" i="0" u="none" strike="noStrike" cap="none" normalizeH="0" baseline="0" dirty="0" smtClean="0">
              <a:ln>
                <a:noFill/>
              </a:ln>
              <a:solidFill>
                <a:schemeClr val="tx1"/>
              </a:solidFill>
              <a:effectLst/>
              <a:latin typeface="Times New Roman" pitchFamily="18" charset="0"/>
            </a:endParaRPr>
          </a:p>
        </p:txBody>
      </p:sp>
      <p:sp>
        <p:nvSpPr>
          <p:cNvPr id="6" name="TextBox 5"/>
          <p:cNvSpPr txBox="1"/>
          <p:nvPr/>
        </p:nvSpPr>
        <p:spPr>
          <a:xfrm>
            <a:off x="4279896" y="1086012"/>
            <a:ext cx="584208" cy="707886"/>
          </a:xfrm>
          <a:prstGeom prst="rect">
            <a:avLst/>
          </a:prstGeom>
          <a:noFill/>
          <a:ln w="28575">
            <a:noFill/>
          </a:ln>
        </p:spPr>
        <p:txBody>
          <a:bodyPr wrap="square" rtlCol="0">
            <a:spAutoFit/>
          </a:bodyPr>
          <a:lstStyle/>
          <a:p>
            <a:r>
              <a:rPr lang="en-US" sz="4000" b="1" dirty="0" smtClean="0">
                <a:solidFill>
                  <a:schemeClr val="accent6"/>
                </a:solidFill>
              </a:rPr>
              <a:t>+</a:t>
            </a:r>
            <a:endParaRPr lang="ru-RU" sz="4000" b="1" dirty="0">
              <a:solidFill>
                <a:schemeClr val="accent6"/>
              </a:solidFill>
            </a:endParaRPr>
          </a:p>
        </p:txBody>
      </p:sp>
      <p:sp>
        <p:nvSpPr>
          <p:cNvPr id="7" name="Скругленный прямоугольник 6"/>
          <p:cNvSpPr/>
          <p:nvPr/>
        </p:nvSpPr>
        <p:spPr bwMode="auto">
          <a:xfrm>
            <a:off x="325438" y="2838636"/>
            <a:ext cx="2786042" cy="1138059"/>
          </a:xfrm>
          <a:prstGeom prst="roundRect">
            <a:avLst/>
          </a:prstGeom>
          <a:solidFill>
            <a:srgbClr val="CCEC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2000" b="1" dirty="0" smtClean="0"/>
              <a:t>Simplified models</a:t>
            </a:r>
          </a:p>
          <a:p>
            <a:pPr marL="276225" algn="l"/>
            <a:r>
              <a:rPr lang="en-US" sz="400" dirty="0" smtClean="0"/>
              <a:t> </a:t>
            </a:r>
          </a:p>
          <a:p>
            <a:pPr marL="276225" algn="l">
              <a:buFont typeface="Arial" pitchFamily="34" charset="0"/>
              <a:buChar char="•"/>
            </a:pPr>
            <a:r>
              <a:rPr lang="en-US" sz="1800" dirty="0" smtClean="0"/>
              <a:t> High speed</a:t>
            </a:r>
          </a:p>
          <a:p>
            <a:pPr marL="276225" algn="l">
              <a:buFont typeface="Arial" pitchFamily="34" charset="0"/>
              <a:buChar char="•"/>
            </a:pPr>
            <a:r>
              <a:rPr lang="en-US" sz="1800" dirty="0" smtClean="0"/>
              <a:t> Low accuracy</a:t>
            </a:r>
            <a:endParaRPr lang="ru-RU" sz="1800" dirty="0"/>
          </a:p>
        </p:txBody>
      </p:sp>
      <p:sp>
        <p:nvSpPr>
          <p:cNvPr id="9" name="Скругленный прямоугольник 8"/>
          <p:cNvSpPr/>
          <p:nvPr/>
        </p:nvSpPr>
        <p:spPr bwMode="auto">
          <a:xfrm>
            <a:off x="2417733" y="4518232"/>
            <a:ext cx="4308534" cy="1440000"/>
          </a:xfrm>
          <a:prstGeom prst="roundRect">
            <a:avLst/>
          </a:prstGeom>
          <a:solidFill>
            <a:srgbClr val="CCEC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2000" b="1" dirty="0" smtClean="0"/>
              <a:t>Compromise decision</a:t>
            </a:r>
          </a:p>
          <a:p>
            <a:endParaRPr lang="en-US" sz="400" dirty="0" smtClean="0"/>
          </a:p>
          <a:p>
            <a:r>
              <a:rPr lang="en-US" sz="1800" dirty="0" smtClean="0"/>
              <a:t>Detailed locomotive model (3D) </a:t>
            </a:r>
          </a:p>
          <a:p>
            <a:r>
              <a:rPr lang="en-US" sz="1800" dirty="0" smtClean="0"/>
              <a:t>+</a:t>
            </a:r>
          </a:p>
          <a:p>
            <a:r>
              <a:rPr lang="en-US" sz="1800" dirty="0" smtClean="0"/>
              <a:t>Simplified car models (1D)</a:t>
            </a:r>
          </a:p>
          <a:p>
            <a:endParaRPr lang="ru-RU" sz="1800" dirty="0"/>
          </a:p>
        </p:txBody>
      </p:sp>
      <p:cxnSp>
        <p:nvCxnSpPr>
          <p:cNvPr id="12" name="Прямая со стрелкой 11"/>
          <p:cNvCxnSpPr/>
          <p:nvPr/>
        </p:nvCxnSpPr>
        <p:spPr bwMode="auto">
          <a:xfrm rot="5400000">
            <a:off x="2648912" y="2156989"/>
            <a:ext cx="706059" cy="657234"/>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13" name="Прямая со стрелкой 12"/>
          <p:cNvCxnSpPr/>
          <p:nvPr/>
        </p:nvCxnSpPr>
        <p:spPr bwMode="auto">
          <a:xfrm rot="16200000" flipH="1">
            <a:off x="5704951" y="2281608"/>
            <a:ext cx="706057" cy="407992"/>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cxnSp>
        <p:nvCxnSpPr>
          <p:cNvPr id="15" name="Прямая со стрелкой 14"/>
          <p:cNvCxnSpPr>
            <a:endCxn id="9" idx="0"/>
          </p:cNvCxnSpPr>
          <p:nvPr/>
        </p:nvCxnSpPr>
        <p:spPr bwMode="auto">
          <a:xfrm rot="5400000">
            <a:off x="3379972" y="3325396"/>
            <a:ext cx="2384865" cy="807"/>
          </a:xfrm>
          <a:prstGeom prst="straightConnector1">
            <a:avLst/>
          </a:prstGeom>
          <a:solidFill>
            <a:schemeClr val="accent1"/>
          </a:solidFill>
          <a:ln w="38100" cap="flat" cmpd="sng" algn="ctr">
            <a:solidFill>
              <a:schemeClr val="accent6"/>
            </a:solidFill>
            <a:prstDash val="solid"/>
            <a:round/>
            <a:headEnd type="none" w="med" len="med"/>
            <a:tailEnd type="arrow"/>
          </a:ln>
          <a:effectLst/>
        </p:spPr>
      </p:cxnSp>
      <p:sp>
        <p:nvSpPr>
          <p:cNvPr id="17" name="Скругленный прямоугольник 16"/>
          <p:cNvSpPr/>
          <p:nvPr/>
        </p:nvSpPr>
        <p:spPr bwMode="auto">
          <a:xfrm>
            <a:off x="5853983" y="2838633"/>
            <a:ext cx="2786042" cy="1138059"/>
          </a:xfrm>
          <a:prstGeom prst="roundRect">
            <a:avLst/>
          </a:prstGeom>
          <a:solidFill>
            <a:srgbClr val="CCECFF"/>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2000" b="1" dirty="0" smtClean="0"/>
              <a:t>Detailed models</a:t>
            </a:r>
          </a:p>
          <a:p>
            <a:pPr marL="276225" algn="l">
              <a:buFont typeface="Arial" pitchFamily="34" charset="0"/>
              <a:buChar char="•"/>
            </a:pPr>
            <a:endParaRPr lang="en-US" sz="400" dirty="0" smtClean="0"/>
          </a:p>
          <a:p>
            <a:pPr marL="276225" algn="l">
              <a:buFont typeface="Arial" pitchFamily="34" charset="0"/>
              <a:buChar char="•"/>
            </a:pPr>
            <a:r>
              <a:rPr lang="en-US" sz="1800" dirty="0" smtClean="0"/>
              <a:t> High accuracy</a:t>
            </a:r>
          </a:p>
          <a:p>
            <a:pPr marL="276225" algn="l">
              <a:buFont typeface="Arial" pitchFamily="34" charset="0"/>
              <a:buChar char="•"/>
            </a:pPr>
            <a:r>
              <a:rPr lang="en-US" sz="1800" dirty="0" smtClean="0"/>
              <a:t> Low speed</a:t>
            </a:r>
            <a:endParaRPr lang="ru-RU" sz="1800" dirty="0"/>
          </a:p>
        </p:txBody>
      </p:sp>
      <p:sp>
        <p:nvSpPr>
          <p:cNvPr id="23" name="Знак запрета 22"/>
          <p:cNvSpPr/>
          <p:nvPr/>
        </p:nvSpPr>
        <p:spPr bwMode="auto">
          <a:xfrm>
            <a:off x="446031" y="3575052"/>
            <a:ext cx="252000" cy="252000"/>
          </a:xfrm>
          <a:prstGeom prst="noSmoking">
            <a:avLst>
              <a:gd name="adj" fmla="val 11813"/>
            </a:avLst>
          </a:prstGeom>
          <a:solidFill>
            <a:srgbClr val="FF0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
        <p:nvSpPr>
          <p:cNvPr id="25" name="Знак запрета 24"/>
          <p:cNvSpPr/>
          <p:nvPr/>
        </p:nvSpPr>
        <p:spPr bwMode="auto">
          <a:xfrm>
            <a:off x="5959494" y="3575052"/>
            <a:ext cx="252000" cy="252000"/>
          </a:xfrm>
          <a:prstGeom prst="noSmoking">
            <a:avLst>
              <a:gd name="adj" fmla="val 11813"/>
            </a:avLst>
          </a:prstGeom>
          <a:solidFill>
            <a:srgbClr val="FF0000"/>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ru-RU" sz="1600" b="0" i="0" u="none" strike="noStrike" cap="none" normalizeH="0" baseline="0" smtClean="0">
              <a:ln>
                <a:noFill/>
              </a:ln>
              <a:solidFill>
                <a:schemeClr val="tx1"/>
              </a:solidFill>
              <a:effectLst/>
              <a:latin typeface="Times New Roman" pitchFamily="18" charset="0"/>
            </a:endParaRPr>
          </a:p>
        </p:txBody>
      </p:sp>
    </p:spTree>
  </p:cSld>
  <p:clrMapOvr>
    <a:masterClrMapping/>
  </p:clrMapOvr>
  <p:transition advClick="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p:cNvSpPr>
            <a:spLocks noGrp="1" noChangeArrowheads="1"/>
          </p:cNvSpPr>
          <p:nvPr>
            <p:ph type="title"/>
          </p:nvPr>
        </p:nvSpPr>
        <p:spPr/>
        <p:txBody>
          <a:bodyPr/>
          <a:lstStyle/>
          <a:p>
            <a:pPr marL="342900" indent="-342900">
              <a:lnSpc>
                <a:spcPct val="140000"/>
              </a:lnSpc>
              <a:spcBef>
                <a:spcPct val="20000"/>
              </a:spcBef>
            </a:pPr>
            <a:r>
              <a:rPr lang="en-US" sz="1800" dirty="0" smtClean="0">
                <a:solidFill>
                  <a:srgbClr val="073F89"/>
                </a:solidFill>
              </a:rPr>
              <a:t>Train model in Universal Mechanism</a:t>
            </a:r>
            <a:endParaRPr lang="ru-RU" sz="1800" dirty="0" smtClean="0">
              <a:solidFill>
                <a:srgbClr val="073F89"/>
              </a:solidFill>
            </a:endParaRPr>
          </a:p>
        </p:txBody>
      </p:sp>
      <p:pic>
        <p:nvPicPr>
          <p:cNvPr id="78850" name="Picture 2"/>
          <p:cNvPicPr>
            <a:picLocks noChangeAspect="1" noChangeArrowheads="1"/>
          </p:cNvPicPr>
          <p:nvPr/>
        </p:nvPicPr>
        <p:blipFill>
          <a:blip r:embed="rId3" cstate="print"/>
          <a:srcRect/>
          <a:stretch>
            <a:fillRect/>
          </a:stretch>
        </p:blipFill>
        <p:spPr bwMode="auto">
          <a:xfrm>
            <a:off x="647564" y="1520788"/>
            <a:ext cx="7808116" cy="3888432"/>
          </a:xfrm>
          <a:prstGeom prst="rect">
            <a:avLst/>
          </a:prstGeom>
          <a:noFill/>
          <a:ln w="9525">
            <a:noFill/>
            <a:miter lim="800000"/>
            <a:headEnd/>
            <a:tailEnd/>
          </a:ln>
        </p:spPr>
      </p:pic>
      <p:sp>
        <p:nvSpPr>
          <p:cNvPr id="78851" name="Oval 3"/>
          <p:cNvSpPr>
            <a:spLocks noChangeArrowheads="1"/>
          </p:cNvSpPr>
          <p:nvPr/>
        </p:nvSpPr>
        <p:spPr bwMode="auto">
          <a:xfrm rot="747800">
            <a:off x="2919774" y="2685914"/>
            <a:ext cx="5720879" cy="1995997"/>
          </a:xfrm>
          <a:prstGeom prst="ellipse">
            <a:avLst/>
          </a:prstGeom>
          <a:noFill/>
          <a:ln w="19050">
            <a:solidFill>
              <a:srgbClr val="FF3300"/>
            </a:solidFill>
            <a:round/>
            <a:headEnd/>
            <a:tailEnd/>
          </a:ln>
        </p:spPr>
        <p:txBody>
          <a:bodyPr vert="horz" wrap="square" lIns="91440" tIns="45720" rIns="91440" bIns="45720" numCol="1" anchor="t" anchorCtr="0" compatLnSpc="1">
            <a:prstTxWarp prst="textNoShape">
              <a:avLst/>
            </a:prstTxWarp>
          </a:bodyPr>
          <a:lstStyle/>
          <a:p>
            <a:endParaRPr lang="ru-RU"/>
          </a:p>
        </p:txBody>
      </p:sp>
      <p:sp>
        <p:nvSpPr>
          <p:cNvPr id="78852" name="AutoShape 4"/>
          <p:cNvSpPr>
            <a:spLocks noChangeArrowheads="1"/>
          </p:cNvSpPr>
          <p:nvPr/>
        </p:nvSpPr>
        <p:spPr bwMode="auto">
          <a:xfrm>
            <a:off x="674950" y="4919630"/>
            <a:ext cx="4788531" cy="545871"/>
          </a:xfrm>
          <a:prstGeom prst="wedgeRectCallout">
            <a:avLst>
              <a:gd name="adj1" fmla="val 42275"/>
              <a:gd name="adj2" fmla="val -116092"/>
            </a:avLst>
          </a:prstGeom>
          <a:solidFill>
            <a:srgbClr val="FFFFFF"/>
          </a:solidFill>
          <a:ln w="19050">
            <a:solidFill>
              <a:srgbClr val="FF3300"/>
            </a:solidFill>
            <a:miter lim="800000"/>
            <a:headEnd/>
            <a:tailEnd/>
          </a:ln>
        </p:spPr>
        <p:txBody>
          <a:bodyPr vert="horz" wrap="square" lIns="18000" tIns="18000" rIns="18000" bIns="18000" numCol="1" anchor="t" anchorCtr="0" compatLnSpc="1">
            <a:prstTxWarp prst="textNoShape">
              <a:avLst/>
            </a:prstTxWarp>
          </a:bodyPr>
          <a:lstStyle/>
          <a:p>
            <a:pPr marL="0" marR="0" lvl="0" indent="0" algn="ctr" defTabSz="914400" rtl="0" eaLnBrk="1" fontAlgn="base" latinLnBrk="0" hangingPunct="1">
              <a:lnSpc>
                <a:spcPct val="100000"/>
              </a:lnSpc>
              <a:spcBef>
                <a:spcPts val="0"/>
              </a:spcBef>
              <a:spcAft>
                <a:spcPts val="0"/>
              </a:spcAft>
              <a:buClrTx/>
              <a:buSzTx/>
              <a:buFontTx/>
              <a:buNone/>
              <a:tabLst/>
            </a:pPr>
            <a:endParaRPr kumimoji="0" lang="ru-RU" sz="800" b="0" i="0" u="none" strike="noStrike" cap="none" normalizeH="0" baseline="0" dirty="0" smtClean="0">
              <a:ln>
                <a:noFill/>
              </a:ln>
              <a:solidFill>
                <a:schemeClr val="tx1"/>
              </a:solidFill>
              <a:effectLst/>
              <a:latin typeface="Calibri" pitchFamily="34" charset="0"/>
            </a:endParaRPr>
          </a:p>
          <a:p>
            <a:pPr marL="0" marR="0" lvl="0" indent="0" algn="ctr" defTabSz="914400" rtl="0" eaLnBrk="1" fontAlgn="base" latinLnBrk="0" hangingPunct="1">
              <a:lnSpc>
                <a:spcPct val="100000"/>
              </a:lnSpc>
              <a:spcBef>
                <a:spcPts val="0"/>
              </a:spcBef>
              <a:spcAft>
                <a:spcPts val="600"/>
              </a:spcAft>
              <a:buClrTx/>
              <a:buSzTx/>
              <a:buFontTx/>
              <a:buNone/>
              <a:tabLst/>
            </a:pPr>
            <a:r>
              <a:rPr kumimoji="0" lang="en-US" sz="2000" b="1" i="0" u="none" strike="noStrike" cap="none" normalizeH="0" baseline="0" dirty="0" smtClean="0">
                <a:ln>
                  <a:noFill/>
                </a:ln>
                <a:solidFill>
                  <a:schemeClr val="tx1"/>
                </a:solidFill>
                <a:effectLst/>
                <a:latin typeface="Calibri" pitchFamily="34" charset="0"/>
              </a:rPr>
              <a:t>3D locomotive model</a:t>
            </a:r>
            <a:endParaRPr kumimoji="0" lang="ru-RU" sz="2000" b="1" i="0" u="none" strike="noStrike" cap="none" normalizeH="0" baseline="0" dirty="0" smtClean="0">
              <a:ln>
                <a:noFill/>
              </a:ln>
              <a:solidFill>
                <a:schemeClr val="tx1"/>
              </a:solidFill>
              <a:effectLst/>
              <a:latin typeface="Arial" pitchFamily="34" charset="0"/>
            </a:endParaRPr>
          </a:p>
        </p:txBody>
      </p:sp>
      <p:sp>
        <p:nvSpPr>
          <p:cNvPr id="6" name="Text Box 11"/>
          <p:cNvSpPr txBox="1">
            <a:spLocks noChangeArrowheads="1"/>
          </p:cNvSpPr>
          <p:nvPr/>
        </p:nvSpPr>
        <p:spPr bwMode="auto">
          <a:xfrm>
            <a:off x="3131840" y="812902"/>
            <a:ext cx="5323840" cy="707886"/>
          </a:xfrm>
          <a:prstGeom prst="rect">
            <a:avLst/>
          </a:prstGeom>
          <a:solidFill>
            <a:srgbClr val="CCECFF"/>
          </a:solidFill>
          <a:ln w="12700">
            <a:noFill/>
            <a:miter lim="800000"/>
            <a:headEnd/>
            <a:tailEnd/>
          </a:ln>
        </p:spPr>
        <p:txBody>
          <a:bodyPr wrap="square">
            <a:spAutoFit/>
          </a:bodyPr>
          <a:lstStyle/>
          <a:p>
            <a:pPr>
              <a:spcBef>
                <a:spcPct val="50000"/>
              </a:spcBef>
            </a:pPr>
            <a:r>
              <a:rPr lang="en-US" sz="2000" dirty="0" smtClean="0">
                <a:solidFill>
                  <a:schemeClr val="accent2"/>
                </a:solidFill>
              </a:rPr>
              <a:t>Model created for train simulator</a:t>
            </a:r>
          </a:p>
          <a:p>
            <a:pPr>
              <a:spcBef>
                <a:spcPts val="0"/>
              </a:spcBef>
            </a:pPr>
            <a:r>
              <a:rPr lang="en-US" sz="2000" dirty="0" smtClean="0">
                <a:solidFill>
                  <a:schemeClr val="accent2"/>
                </a:solidFill>
              </a:rPr>
              <a:t>in Universal Mechanism software (UM)</a:t>
            </a:r>
            <a:endParaRPr lang="ru-RU" sz="2000" dirty="0"/>
          </a:p>
        </p:txBody>
      </p:sp>
    </p:spTree>
  </p:cSld>
  <p:clrMapOvr>
    <a:masterClrMapping/>
  </p:clrMapOvr>
  <p:transition advClick="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p:txBody>
          <a:bodyPr/>
          <a:lstStyle/>
          <a:p>
            <a:pPr eaLnBrk="1" hangingPunct="1"/>
            <a:r>
              <a:rPr lang="en-US" sz="1800" smtClean="0"/>
              <a:t>Contents</a:t>
            </a:r>
            <a:endParaRPr lang="ru-RU" sz="1800" smtClean="0"/>
          </a:p>
        </p:txBody>
      </p:sp>
      <p:sp>
        <p:nvSpPr>
          <p:cNvPr id="11" name="Rectangle 3"/>
          <p:cNvSpPr txBox="1">
            <a:spLocks noChangeArrowheads="1"/>
          </p:cNvSpPr>
          <p:nvPr/>
        </p:nvSpPr>
        <p:spPr bwMode="auto">
          <a:xfrm>
            <a:off x="276225" y="608013"/>
            <a:ext cx="8456613" cy="5040312"/>
          </a:xfrm>
          <a:prstGeom prst="rect">
            <a:avLst/>
          </a:prstGeom>
          <a:noFill/>
          <a:ln w="9525">
            <a:noFill/>
            <a:miter lim="800000"/>
            <a:headEnd/>
            <a:tailEnd/>
          </a:ln>
        </p:spPr>
        <p:txBody>
          <a:bodyPr/>
          <a:lstStyle/>
          <a:p>
            <a:pPr marL="342900" indent="-342900" algn="l">
              <a:lnSpc>
                <a:spcPct val="140000"/>
              </a:lnSpc>
              <a:spcBef>
                <a:spcPct val="20000"/>
              </a:spcBef>
              <a:buClr>
                <a:schemeClr val="accent2"/>
              </a:buClr>
              <a:buFont typeface="Wingdings" pitchFamily="2" charset="2"/>
              <a:buChar char="è"/>
              <a:defRPr/>
            </a:pPr>
            <a:r>
              <a:rPr lang="en-US" sz="2000" kern="0" dirty="0">
                <a:solidFill>
                  <a:srgbClr val="073F89"/>
                </a:solidFill>
                <a:latin typeface="Arial" charset="0"/>
              </a:rPr>
              <a:t>Introduction</a:t>
            </a:r>
          </a:p>
          <a:p>
            <a:pPr marL="342900" indent="-342900" algn="l">
              <a:lnSpc>
                <a:spcPct val="140000"/>
              </a:lnSpc>
              <a:spcBef>
                <a:spcPct val="20000"/>
              </a:spcBef>
              <a:buClr>
                <a:schemeClr val="accent2"/>
              </a:buClr>
              <a:buFont typeface="Wingdings" pitchFamily="2" charset="2"/>
              <a:buChar char="è"/>
              <a:defRPr/>
            </a:pPr>
            <a:r>
              <a:rPr lang="en-US" sz="2000" kern="0" dirty="0">
                <a:solidFill>
                  <a:srgbClr val="073F89"/>
                </a:solidFill>
                <a:latin typeface="Arial" charset="0"/>
              </a:rPr>
              <a:t>Train simulator concept</a:t>
            </a:r>
            <a:endParaRPr lang="ru-RU" sz="2000" kern="0" dirty="0">
              <a:solidFill>
                <a:srgbClr val="073F89"/>
              </a:solidFill>
              <a:latin typeface="Arial" charset="0"/>
            </a:endParaRPr>
          </a:p>
          <a:p>
            <a:pPr marL="342900" indent="-342900" algn="l">
              <a:lnSpc>
                <a:spcPct val="140000"/>
              </a:lnSpc>
              <a:spcBef>
                <a:spcPct val="20000"/>
              </a:spcBef>
              <a:buClr>
                <a:srgbClr val="FF0000"/>
              </a:buClr>
              <a:buFont typeface="Wingdings" pitchFamily="2" charset="2"/>
              <a:buChar char="è"/>
              <a:defRPr/>
            </a:pPr>
            <a:r>
              <a:rPr lang="en-US" sz="2000" kern="0" dirty="0">
                <a:solidFill>
                  <a:srgbClr val="073F89"/>
                </a:solidFill>
                <a:latin typeface="Arial" charset="0"/>
              </a:rPr>
              <a:t>Train model for simulator</a:t>
            </a:r>
            <a:endParaRPr lang="ru-RU" sz="2000" kern="0" dirty="0">
              <a:solidFill>
                <a:srgbClr val="073F89"/>
              </a:solidFill>
              <a:latin typeface="Arial" charset="0"/>
            </a:endParaRPr>
          </a:p>
          <a:p>
            <a:pPr marL="342900" indent="-342900" algn="l">
              <a:lnSpc>
                <a:spcPct val="140000"/>
              </a:lnSpc>
              <a:spcBef>
                <a:spcPct val="20000"/>
              </a:spcBef>
              <a:buClr>
                <a:schemeClr val="accent2"/>
              </a:buClr>
              <a:buFont typeface="Wingdings" pitchFamily="2" charset="2"/>
              <a:buChar char="è"/>
              <a:defRPr/>
            </a:pPr>
            <a:r>
              <a:rPr lang="en-US" sz="2000" kern="0" dirty="0">
                <a:solidFill>
                  <a:srgbClr val="073F89"/>
                </a:solidFill>
                <a:latin typeface="Arial" charset="0"/>
              </a:rPr>
              <a:t>Track model for </a:t>
            </a:r>
            <a:r>
              <a:rPr lang="en-US" sz="2000" kern="0" dirty="0" smtClean="0">
                <a:solidFill>
                  <a:srgbClr val="073F89"/>
                </a:solidFill>
                <a:latin typeface="Arial" charset="0"/>
              </a:rPr>
              <a:t>simulator</a:t>
            </a:r>
          </a:p>
          <a:p>
            <a:pPr marL="342900" indent="-342900" algn="l">
              <a:lnSpc>
                <a:spcPct val="140000"/>
              </a:lnSpc>
              <a:spcBef>
                <a:spcPct val="20000"/>
              </a:spcBef>
              <a:buClr>
                <a:schemeClr val="accent2"/>
              </a:buClr>
              <a:buFont typeface="Wingdings" pitchFamily="2" charset="2"/>
              <a:buChar char="è"/>
              <a:defRPr/>
            </a:pPr>
            <a:r>
              <a:rPr lang="en-US" altLang="zh-CN" sz="2000" kern="0" dirty="0" smtClean="0">
                <a:solidFill>
                  <a:srgbClr val="073F89"/>
                </a:solidFill>
                <a:latin typeface="Arial" charset="0"/>
                <a:ea typeface="宋体" charset="-128"/>
              </a:rPr>
              <a:t>Comparison with experiment</a:t>
            </a:r>
            <a:endParaRPr lang="en-US" sz="2000" kern="0" dirty="0">
              <a:solidFill>
                <a:srgbClr val="073F89"/>
              </a:solidFill>
              <a:latin typeface="Arial" charset="0"/>
            </a:endParaRPr>
          </a:p>
          <a:p>
            <a:pPr marL="342900" indent="-342900" algn="l">
              <a:lnSpc>
                <a:spcPct val="140000"/>
              </a:lnSpc>
              <a:spcBef>
                <a:spcPct val="20000"/>
              </a:spcBef>
              <a:buClr>
                <a:schemeClr val="accent2"/>
              </a:buClr>
              <a:buFont typeface="Wingdings" pitchFamily="2" charset="2"/>
              <a:buChar char="è"/>
              <a:defRPr/>
            </a:pPr>
            <a:r>
              <a:rPr lang="en-US" sz="2000" kern="0" dirty="0" smtClean="0">
                <a:solidFill>
                  <a:srgbClr val="073F89"/>
                </a:solidFill>
                <a:latin typeface="Arial" charset="0"/>
                <a:ea typeface="宋体" charset="-128"/>
              </a:rPr>
              <a:t>Conclusions</a:t>
            </a:r>
            <a:endParaRPr lang="en-US" sz="2000" kern="0" dirty="0">
              <a:solidFill>
                <a:srgbClr val="073F89"/>
              </a:solidFill>
              <a:latin typeface="Arial" charset="0"/>
            </a:endParaRPr>
          </a:p>
        </p:txBody>
      </p:sp>
    </p:spTree>
  </p:cSld>
  <p:clrMapOvr>
    <a:masterClrMapping/>
  </p:clrMapOvr>
  <p:transition advClick="0"/>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CC"/>
      </a:hlink>
      <a:folHlink>
        <a:srgbClr val="B2B2B2"/>
      </a:folHlink>
    </a:clrScheme>
    <a:fontScheme name="Default Design">
      <a:majorFont>
        <a:latin typeface="Arial"/>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27181</TotalTime>
  <Words>3312</Words>
  <Application>Microsoft Office PowerPoint</Application>
  <PresentationFormat>Экран (4:3)</PresentationFormat>
  <Paragraphs>414</Paragraphs>
  <Slides>33</Slides>
  <Notes>33</Notes>
  <HiddenSlides>0</HiddenSlides>
  <MMClips>2</MMClips>
  <ScaleCrop>false</ScaleCrop>
  <HeadingPairs>
    <vt:vector size="8" baseType="variant">
      <vt:variant>
        <vt:lpstr>Использованные шрифты</vt:lpstr>
      </vt:variant>
      <vt:variant>
        <vt:i4>5</vt:i4>
      </vt:variant>
      <vt:variant>
        <vt:lpstr>Тема</vt:lpstr>
      </vt:variant>
      <vt:variant>
        <vt:i4>1</vt:i4>
      </vt:variant>
      <vt:variant>
        <vt:lpstr>Внедренные серверы OLE</vt:lpstr>
      </vt:variant>
      <vt:variant>
        <vt:i4>2</vt:i4>
      </vt:variant>
      <vt:variant>
        <vt:lpstr>Заголовки слайдов</vt:lpstr>
      </vt:variant>
      <vt:variant>
        <vt:i4>33</vt:i4>
      </vt:variant>
    </vt:vector>
  </HeadingPairs>
  <TitlesOfParts>
    <vt:vector size="41" baseType="lpstr">
      <vt:lpstr>Arial</vt:lpstr>
      <vt:lpstr>Times New Roman</vt:lpstr>
      <vt:lpstr>SimSun</vt:lpstr>
      <vt:lpstr>Wingdings</vt:lpstr>
      <vt:lpstr>Calibri</vt:lpstr>
      <vt:lpstr>Default Design</vt:lpstr>
      <vt:lpstr>Picture</vt:lpstr>
      <vt:lpstr>Формула</vt:lpstr>
      <vt:lpstr>Слайд 1</vt:lpstr>
      <vt:lpstr>Contents</vt:lpstr>
      <vt:lpstr>Train dynamics simulation</vt:lpstr>
      <vt:lpstr>Train dynamics simulation</vt:lpstr>
      <vt:lpstr>Contents</vt:lpstr>
      <vt:lpstr>Train simulator concept</vt:lpstr>
      <vt:lpstr>Requirements for  train simulator math core</vt:lpstr>
      <vt:lpstr>Train model in Universal Mechanism</vt:lpstr>
      <vt:lpstr>Contents</vt:lpstr>
      <vt:lpstr>UM train model – Simplified vehicles for longitudinal dynamics simulation</vt:lpstr>
      <vt:lpstr>UM train model – 3D model of “student’s” locomotive</vt:lpstr>
      <vt:lpstr>UM train model – Traction and dynamic brake systems</vt:lpstr>
      <vt:lpstr>UM train model – Brake system diagram</vt:lpstr>
      <vt:lpstr>UM train model – Brake pipe model</vt:lpstr>
      <vt:lpstr>UM train model – Difference scheme</vt:lpstr>
      <vt:lpstr>Brake system simulation: locomotive + 30 cars</vt:lpstr>
      <vt:lpstr>Contents</vt:lpstr>
      <vt:lpstr>Special requirements to simulator track model - Rail road model</vt:lpstr>
      <vt:lpstr>Слайд 19</vt:lpstr>
      <vt:lpstr>Слайд 20</vt:lpstr>
      <vt:lpstr>Слайд 21</vt:lpstr>
      <vt:lpstr>Railroad model – Initial position setting</vt:lpstr>
      <vt:lpstr>Simulator track model – Track irregularities</vt:lpstr>
      <vt:lpstr>Track model – Friction coefficients in rail-wheel contact</vt:lpstr>
      <vt:lpstr>Contents</vt:lpstr>
      <vt:lpstr>UM efficiency estimation</vt:lpstr>
      <vt:lpstr>Comparison with experiments</vt:lpstr>
      <vt:lpstr>Comparison with experiments</vt:lpstr>
      <vt:lpstr>Comparison with experiments</vt:lpstr>
      <vt:lpstr>Comparison with experiments</vt:lpstr>
      <vt:lpstr>Contents</vt:lpstr>
      <vt:lpstr>Conclusions</vt:lpstr>
      <vt:lpstr>Thank you!</vt:lpstr>
    </vt:vector>
  </TitlesOfParts>
  <Company>BSTU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Содержание</dc:title>
  <dc:creator>Pogorelov</dc:creator>
  <cp:lastModifiedBy>Kovalev</cp:lastModifiedBy>
  <cp:revision>1124</cp:revision>
  <dcterms:created xsi:type="dcterms:W3CDTF">2001-08-16T15:43:38Z</dcterms:created>
  <dcterms:modified xsi:type="dcterms:W3CDTF">2013-11-02T14:57:39Z</dcterms:modified>
</cp:coreProperties>
</file>